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8" r:id="rId2"/>
    <p:sldId id="358" r:id="rId3"/>
    <p:sldId id="479" r:id="rId4"/>
    <p:sldId id="477" r:id="rId5"/>
    <p:sldId id="478" r:id="rId6"/>
    <p:sldId id="483" r:id="rId7"/>
    <p:sldId id="267" r:id="rId8"/>
    <p:sldId id="484" r:id="rId9"/>
    <p:sldId id="485" r:id="rId10"/>
    <p:sldId id="489" r:id="rId11"/>
    <p:sldId id="490" r:id="rId12"/>
    <p:sldId id="313" r:id="rId13"/>
    <p:sldId id="276" r:id="rId14"/>
    <p:sldId id="491" r:id="rId15"/>
    <p:sldId id="480" r:id="rId16"/>
    <p:sldId id="482" r:id="rId17"/>
    <p:sldId id="481" r:id="rId18"/>
    <p:sldId id="344" r:id="rId19"/>
    <p:sldId id="345" r:id="rId20"/>
    <p:sldId id="346" r:id="rId21"/>
    <p:sldId id="486" r:id="rId22"/>
  </p:sldIdLst>
  <p:sldSz cx="9144000" cy="6858000" type="screen4x3"/>
  <p:notesSz cx="6858000" cy="9144000"/>
  <p:defaultTextStyle>
    <a:defPPr>
      <a:defRPr lang="fr-FR"/>
    </a:defPPr>
    <a:lvl1pPr algn="r" rtl="0" fontAlgn="base">
      <a:spcBef>
        <a:spcPct val="0"/>
      </a:spcBef>
      <a:spcAft>
        <a:spcPct val="0"/>
      </a:spcAft>
      <a:defRPr sz="1000" b="1" kern="1200">
        <a:solidFill>
          <a:schemeClr val="bg1"/>
        </a:solidFill>
        <a:latin typeface="Arial" charset="0"/>
        <a:ea typeface="+mn-ea"/>
        <a:cs typeface="+mn-cs"/>
      </a:defRPr>
    </a:lvl1pPr>
    <a:lvl2pPr marL="457200" algn="r" rtl="0" fontAlgn="base">
      <a:spcBef>
        <a:spcPct val="0"/>
      </a:spcBef>
      <a:spcAft>
        <a:spcPct val="0"/>
      </a:spcAft>
      <a:defRPr sz="1000" b="1" kern="1200">
        <a:solidFill>
          <a:schemeClr val="bg1"/>
        </a:solidFill>
        <a:latin typeface="Arial" charset="0"/>
        <a:ea typeface="+mn-ea"/>
        <a:cs typeface="+mn-cs"/>
      </a:defRPr>
    </a:lvl2pPr>
    <a:lvl3pPr marL="914400" algn="r" rtl="0" fontAlgn="base">
      <a:spcBef>
        <a:spcPct val="0"/>
      </a:spcBef>
      <a:spcAft>
        <a:spcPct val="0"/>
      </a:spcAft>
      <a:defRPr sz="1000" b="1" kern="1200">
        <a:solidFill>
          <a:schemeClr val="bg1"/>
        </a:solidFill>
        <a:latin typeface="Arial" charset="0"/>
        <a:ea typeface="+mn-ea"/>
        <a:cs typeface="+mn-cs"/>
      </a:defRPr>
    </a:lvl3pPr>
    <a:lvl4pPr marL="1371600" algn="r" rtl="0" fontAlgn="base">
      <a:spcBef>
        <a:spcPct val="0"/>
      </a:spcBef>
      <a:spcAft>
        <a:spcPct val="0"/>
      </a:spcAft>
      <a:defRPr sz="1000" b="1" kern="1200">
        <a:solidFill>
          <a:schemeClr val="bg1"/>
        </a:solidFill>
        <a:latin typeface="Arial" charset="0"/>
        <a:ea typeface="+mn-ea"/>
        <a:cs typeface="+mn-cs"/>
      </a:defRPr>
    </a:lvl4pPr>
    <a:lvl5pPr marL="1828800" algn="r" rtl="0" fontAlgn="base">
      <a:spcBef>
        <a:spcPct val="0"/>
      </a:spcBef>
      <a:spcAft>
        <a:spcPct val="0"/>
      </a:spcAft>
      <a:defRPr sz="1000" b="1" kern="1200">
        <a:solidFill>
          <a:schemeClr val="bg1"/>
        </a:solidFill>
        <a:latin typeface="Arial" charset="0"/>
        <a:ea typeface="+mn-ea"/>
        <a:cs typeface="+mn-cs"/>
      </a:defRPr>
    </a:lvl5pPr>
    <a:lvl6pPr marL="2286000" algn="l" defTabSz="914400" rtl="0" eaLnBrk="1" latinLnBrk="0" hangingPunct="1">
      <a:defRPr sz="1000" b="1" kern="1200">
        <a:solidFill>
          <a:schemeClr val="bg1"/>
        </a:solidFill>
        <a:latin typeface="Arial" charset="0"/>
        <a:ea typeface="+mn-ea"/>
        <a:cs typeface="+mn-cs"/>
      </a:defRPr>
    </a:lvl6pPr>
    <a:lvl7pPr marL="2743200" algn="l" defTabSz="914400" rtl="0" eaLnBrk="1" latinLnBrk="0" hangingPunct="1">
      <a:defRPr sz="1000" b="1" kern="1200">
        <a:solidFill>
          <a:schemeClr val="bg1"/>
        </a:solidFill>
        <a:latin typeface="Arial" charset="0"/>
        <a:ea typeface="+mn-ea"/>
        <a:cs typeface="+mn-cs"/>
      </a:defRPr>
    </a:lvl7pPr>
    <a:lvl8pPr marL="3200400" algn="l" defTabSz="914400" rtl="0" eaLnBrk="1" latinLnBrk="0" hangingPunct="1">
      <a:defRPr sz="1000" b="1" kern="1200">
        <a:solidFill>
          <a:schemeClr val="bg1"/>
        </a:solidFill>
        <a:latin typeface="Arial" charset="0"/>
        <a:ea typeface="+mn-ea"/>
        <a:cs typeface="+mn-cs"/>
      </a:defRPr>
    </a:lvl8pPr>
    <a:lvl9pPr marL="3657600" algn="l" defTabSz="914400" rtl="0" eaLnBrk="1" latinLnBrk="0" hangingPunct="1">
      <a:defRPr sz="10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1680">
          <p15:clr>
            <a:srgbClr val="A4A3A4"/>
          </p15:clr>
        </p15:guide>
        <p15:guide id="2" pos="11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AC"/>
    <a:srgbClr val="000000"/>
    <a:srgbClr val="FF9900"/>
    <a:srgbClr val="003366"/>
    <a:srgbClr val="FF0000"/>
    <a:srgbClr val="BDD2F2"/>
    <a:srgbClr val="D4E3F7"/>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7" autoAdjust="0"/>
    <p:restoredTop sz="91811" autoAdjust="0"/>
  </p:normalViewPr>
  <p:slideViewPr>
    <p:cSldViewPr snapToGrid="0">
      <p:cViewPr varScale="1">
        <p:scale>
          <a:sx n="79" d="100"/>
          <a:sy n="79" d="100"/>
        </p:scale>
        <p:origin x="1531" y="82"/>
      </p:cViewPr>
      <p:guideLst>
        <p:guide orient="horz" pos="1680"/>
        <p:guide pos="1152"/>
      </p:guideLst>
    </p:cSldViewPr>
  </p:slideViewPr>
  <p:outlineViewPr>
    <p:cViewPr>
      <p:scale>
        <a:sx n="33" d="100"/>
        <a:sy n="33" d="100"/>
      </p:scale>
      <p:origin x="72" y="11328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4" d="100"/>
          <a:sy n="54" d="100"/>
        </p:scale>
        <p:origin x="-2600" y="-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968819FA-F6B4-4168-995B-E5F70BB27F29}" type="datetimeFigureOut">
              <a:rPr lang="en-US"/>
              <a:pPr>
                <a:defRPr/>
              </a:pPr>
              <a:t>10/28/2022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7238BD69-056A-4707-AACA-DD7BA53069D8}"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charset="0"/>
              </a:defRPr>
            </a:lvl1pPr>
          </a:lstStyle>
          <a:p>
            <a:pPr>
              <a:defRPr/>
            </a:pPr>
            <a:endParaRPr lang="en-GB"/>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charset="0"/>
              </a:defRPr>
            </a:lvl1pPr>
          </a:lstStyle>
          <a:p>
            <a:pPr>
              <a:defRPr/>
            </a:pPr>
            <a:endParaRPr lang="en-GB"/>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fld id="{881AF0AD-5910-4FC3-848C-65A06F74F10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miter lim="800000"/>
            <a:headEnd/>
            <a:tailEnd/>
          </a:ln>
        </p:spPr>
        <p:txBody>
          <a:bodyPr/>
          <a:lstStyle/>
          <a:p>
            <a:fld id="{52B787CF-58BF-4A9B-A977-8FC2D41EF0B5}" type="slidenum">
              <a:rPr lang="en-GB" smtClean="0"/>
              <a:pPr/>
              <a:t>1</a:t>
            </a:fld>
            <a:endParaRPr lang="en-GB"/>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cf470b5a9_1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3cf470b5a9_1_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5" name="Google Shape;155;g13cf470b5a9_1_6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PH"/>
              <a:t>7</a:t>
            </a:fld>
            <a:endParaRPr/>
          </a:p>
        </p:txBody>
      </p:sp>
    </p:spTree>
    <p:extLst>
      <p:ext uri="{BB962C8B-B14F-4D97-AF65-F5344CB8AC3E}">
        <p14:creationId xmlns:p14="http://schemas.microsoft.com/office/powerpoint/2010/main" val="291397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https://skoll.org/organization/khan-academy/</a:t>
            </a:r>
          </a:p>
        </p:txBody>
      </p:sp>
      <p:sp>
        <p:nvSpPr>
          <p:cNvPr id="4" name="Slide Number Placeholder 3"/>
          <p:cNvSpPr>
            <a:spLocks noGrp="1"/>
          </p:cNvSpPr>
          <p:nvPr>
            <p:ph type="sldNum" sz="quarter" idx="5"/>
          </p:nvPr>
        </p:nvSpPr>
        <p:spPr/>
        <p:txBody>
          <a:bodyPr/>
          <a:lstStyle/>
          <a:p>
            <a:pPr>
              <a:defRPr/>
            </a:pPr>
            <a:fld id="{881AF0AD-5910-4FC3-848C-65A06F74F10B}" type="slidenum">
              <a:rPr lang="en-GB" smtClean="0"/>
              <a:pPr>
                <a:defRPr/>
              </a:pPr>
              <a:t>10</a:t>
            </a:fld>
            <a:endParaRPr lang="en-GB"/>
          </a:p>
        </p:txBody>
      </p:sp>
    </p:spTree>
    <p:extLst>
      <p:ext uri="{BB962C8B-B14F-4D97-AF65-F5344CB8AC3E}">
        <p14:creationId xmlns:p14="http://schemas.microsoft.com/office/powerpoint/2010/main" val="2894609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bfe41017d7b07b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bfe41017d7b07b3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7" name="Google Shape;227;g1bfe41017d7b07b3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PH"/>
              <a:t>13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30 years ago, behind me is actually a set of Encyclopedias.</a:t>
            </a:r>
          </a:p>
          <a:p>
            <a:endParaRPr lang="en-US" dirty="0"/>
          </a:p>
          <a:p>
            <a:r>
              <a:rPr lang="en-US" dirty="0"/>
              <a:t>You know your age if you have actually purchased one, it used to cost how many months pay?</a:t>
            </a:r>
          </a:p>
          <a:p>
            <a:endParaRPr lang="en-US" dirty="0"/>
          </a:p>
          <a:p>
            <a:endParaRPr lang="en-US" dirty="0"/>
          </a:p>
          <a:p>
            <a:r>
              <a:rPr lang="en-US" dirty="0"/>
              <a:t>Now that has become free - thanks to Wikipedia. It also fits in a device called the SD card where 4gb - costs around 200 pesos.</a:t>
            </a:r>
          </a:p>
          <a:p>
            <a:endParaRPr lang="en-US" dirty="0"/>
          </a:p>
          <a:p>
            <a:r>
              <a:rPr lang="en-US" dirty="0"/>
              <a:t>So there are two biggies in the world, which allow countries to leapfrog global talent development</a:t>
            </a:r>
          </a:p>
          <a:p>
            <a:endParaRPr lang="en-US" dirty="0"/>
          </a:p>
          <a:p>
            <a:r>
              <a:rPr lang="en-US" dirty="0"/>
              <a:t>1. Low cost tablets - as low as $80 which can easily hold the world's body of information.</a:t>
            </a:r>
          </a:p>
          <a:p>
            <a:endParaRPr lang="en-US" dirty="0"/>
          </a:p>
          <a:p>
            <a:r>
              <a:rPr lang="en-US" dirty="0"/>
              <a:t>2. Free Education on Coursera, </a:t>
            </a:r>
            <a:r>
              <a:rPr lang="en-US" dirty="0" err="1"/>
              <a:t>Youtube</a:t>
            </a:r>
            <a:r>
              <a:rPr lang="en-US" dirty="0"/>
              <a:t> and others.</a:t>
            </a:r>
          </a:p>
          <a:p>
            <a:endParaRPr lang="en-US" dirty="0"/>
          </a:p>
          <a:p>
            <a:endParaRPr lang="en-US" dirty="0"/>
          </a:p>
          <a:p>
            <a:r>
              <a:rPr lang="en-US" dirty="0"/>
              <a:t>* CCNA course on </a:t>
            </a:r>
            <a:r>
              <a:rPr lang="en-US" dirty="0" err="1"/>
              <a:t>Youtube</a:t>
            </a:r>
            <a:r>
              <a:rPr lang="en-US" dirty="0"/>
              <a:t> for free, better quality than many paid teachers. </a:t>
            </a:r>
          </a:p>
          <a:p>
            <a:endParaRPr lang="en-US" dirty="0"/>
          </a:p>
          <a:p>
            <a:r>
              <a:rPr lang="en-US" dirty="0"/>
              <a:t>* Cisco lab used to cost PHP 2 million, with training per student costing around PHP 50,000.</a:t>
            </a:r>
          </a:p>
          <a:p>
            <a:endParaRPr lang="en-US" dirty="0"/>
          </a:p>
          <a:p>
            <a:r>
              <a:rPr lang="en-US" dirty="0"/>
              <a:t>* Importance of English (All of the top websites offering free world class, next generation learning are in English) - Coursera, </a:t>
            </a:r>
            <a:r>
              <a:rPr lang="en-US" dirty="0" err="1"/>
              <a:t>Youtube</a:t>
            </a:r>
            <a:r>
              <a:rPr lang="en-US" dirty="0"/>
              <a:t>, EDX and others. If you do not speak English - you are locked out of the major benefits of the global knowledge economy.</a:t>
            </a:r>
          </a:p>
          <a:p>
            <a:endParaRPr lang="en-US" dirty="0"/>
          </a:p>
          <a:p>
            <a:r>
              <a:rPr lang="en-US" dirty="0"/>
              <a:t>* Duolingo experience - There are teams now in USA Multinationals which specialize in hiring contractors from around the world to work from home.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81AF0AD-5910-4FC3-848C-65A06F74F10B}" type="slidenum">
              <a:rPr lang="en-GB" smtClean="0"/>
              <a:pPr>
                <a:defRPr/>
              </a:pPr>
              <a:t>18</a:t>
            </a:fld>
            <a:endParaRPr lang="en-GB"/>
          </a:p>
        </p:txBody>
      </p:sp>
    </p:spTree>
    <p:extLst>
      <p:ext uri="{BB962C8B-B14F-4D97-AF65-F5344CB8AC3E}">
        <p14:creationId xmlns:p14="http://schemas.microsoft.com/office/powerpoint/2010/main" val="1315740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a:spLocks noChangeArrowheads="1"/>
          </p:cNvSpPr>
          <p:nvPr userDrawn="1"/>
        </p:nvSpPr>
        <p:spPr bwMode="auto">
          <a:xfrm>
            <a:off x="0" y="6613525"/>
            <a:ext cx="9144000" cy="246063"/>
          </a:xfrm>
          <a:prstGeom prst="rect">
            <a:avLst/>
          </a:prstGeom>
          <a:solidFill>
            <a:schemeClr val="bg1">
              <a:lumMod val="50000"/>
            </a:schemeClr>
          </a:solidFill>
          <a:ln>
            <a:noFill/>
          </a:ln>
          <a:effectLst/>
        </p:spPr>
        <p:txBody>
          <a:bodyPr>
            <a:spAutoFit/>
          </a:bodyPr>
          <a:lstStyle/>
          <a:p>
            <a:pPr>
              <a:defRPr/>
            </a:pPr>
            <a:r>
              <a:rPr lang="en-US" dirty="0"/>
              <a:t>Government Academe Industry Network</a:t>
            </a:r>
          </a:p>
        </p:txBody>
      </p:sp>
      <p:sp>
        <p:nvSpPr>
          <p:cNvPr id="5" name="Right Triangle 4"/>
          <p:cNvSpPr/>
          <p:nvPr userDrawn="1"/>
        </p:nvSpPr>
        <p:spPr bwMode="auto">
          <a:xfrm flipV="1">
            <a:off x="0" y="0"/>
            <a:ext cx="9144000" cy="1597025"/>
          </a:xfrm>
          <a:prstGeom prst="rtTriangle">
            <a:avLst/>
          </a:prstGeom>
          <a:solidFill>
            <a:schemeClr val="bg1">
              <a:lumMod val="95000"/>
            </a:schemeClr>
          </a:solidFill>
          <a:ln>
            <a:noFill/>
          </a:ln>
          <a:effectLst/>
        </p:spPr>
        <p:txBody>
          <a:bodyPr/>
          <a:lstStyle/>
          <a:p>
            <a:pPr>
              <a:defRPr/>
            </a:pPr>
            <a:endParaRPr lang="en-GB"/>
          </a:p>
        </p:txBody>
      </p:sp>
      <p:sp>
        <p:nvSpPr>
          <p:cNvPr id="6" name="Right Triangle 115"/>
          <p:cNvSpPr>
            <a:spLocks noChangeArrowheads="1"/>
          </p:cNvSpPr>
          <p:nvPr userDrawn="1"/>
        </p:nvSpPr>
        <p:spPr bwMode="auto">
          <a:xfrm flipV="1">
            <a:off x="0" y="0"/>
            <a:ext cx="1851025" cy="4473575"/>
          </a:xfrm>
          <a:prstGeom prst="rtTriangle">
            <a:avLst/>
          </a:prstGeom>
          <a:solidFill>
            <a:schemeClr val="bg2"/>
          </a:solidFill>
          <a:ln w="9525" algn="ctr">
            <a:noFill/>
            <a:round/>
            <a:headEnd/>
            <a:tailEnd/>
          </a:ln>
          <a:effectLst/>
        </p:spPr>
        <p:txBody>
          <a:bodyPr/>
          <a:lstStyle/>
          <a:p>
            <a:pPr>
              <a:defRPr/>
            </a:pPr>
            <a:endParaRPr lang="en-GB"/>
          </a:p>
        </p:txBody>
      </p:sp>
      <p:sp>
        <p:nvSpPr>
          <p:cNvPr id="8198" name="Rectangle 6"/>
          <p:cNvSpPr>
            <a:spLocks noGrp="1" noChangeArrowheads="1"/>
          </p:cNvSpPr>
          <p:nvPr>
            <p:ph type="subTitle" idx="1"/>
          </p:nvPr>
        </p:nvSpPr>
        <p:spPr>
          <a:xfrm>
            <a:off x="3429000" y="5095301"/>
            <a:ext cx="5715000" cy="609600"/>
          </a:xfrm>
        </p:spPr>
        <p:txBody>
          <a:bodyPr/>
          <a:lstStyle>
            <a:lvl1pPr marL="0" indent="0" algn="ctr">
              <a:buFontTx/>
              <a:buNone/>
              <a:defRPr sz="2000">
                <a:solidFill>
                  <a:schemeClr val="bg1"/>
                </a:solidFill>
              </a:defRPr>
            </a:lvl1pPr>
          </a:lstStyle>
          <a:p>
            <a:pPr lvl="0"/>
            <a:r>
              <a:rPr lang="en-US" noProof="0"/>
              <a:t>Click to edit Master subtitle style</a:t>
            </a:r>
          </a:p>
        </p:txBody>
      </p:sp>
      <p:sp>
        <p:nvSpPr>
          <p:cNvPr id="8197" name="Rectangle 5"/>
          <p:cNvSpPr>
            <a:spLocks noGrp="1" noChangeArrowheads="1"/>
          </p:cNvSpPr>
          <p:nvPr>
            <p:ph type="ctrTitle"/>
          </p:nvPr>
        </p:nvSpPr>
        <p:spPr>
          <a:xfrm>
            <a:off x="3429000" y="3647501"/>
            <a:ext cx="5715000" cy="1470025"/>
          </a:xfrm>
          <a:solidFill>
            <a:schemeClr val="bg1"/>
          </a:solidFill>
        </p:spPr>
        <p:txBody>
          <a:bodyPr lIns="91440" anchor="t"/>
          <a:lstStyle>
            <a:lvl1pPr algn="ctr">
              <a:spcBef>
                <a:spcPct val="20000"/>
              </a:spcBef>
              <a:defRPr sz="4000" b="1">
                <a:solidFill>
                  <a:srgbClr val="FCAB1A"/>
                </a:solidFill>
                <a:latin typeface="Verdana" pitchFamily="34" charset="0"/>
              </a:defRPr>
            </a:lvl1pPr>
          </a:lstStyle>
          <a:p>
            <a:pPr lvl="0"/>
            <a:r>
              <a:rPr lang="en-US" noProof="0"/>
              <a:t>Click to edit Master title style</a:t>
            </a:r>
          </a:p>
        </p:txBody>
      </p:sp>
      <p:pic>
        <p:nvPicPr>
          <p:cNvPr id="1026" name="Picture 2" descr="GAIN In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75" y="5617059"/>
            <a:ext cx="173355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1400175"/>
            <a:ext cx="1828800" cy="47720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828800" y="1400175"/>
            <a:ext cx="5334000" cy="477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5"/>
            <a:ext cx="7315200" cy="581025"/>
          </a:xfrm>
        </p:spPr>
        <p:txBody>
          <a:bodyPr/>
          <a:lstStyle/>
          <a:p>
            <a:r>
              <a:rPr lang="en-US"/>
              <a:t>Click to edit Master title style</a:t>
            </a:r>
            <a:endParaRPr lang="en-GB"/>
          </a:p>
        </p:txBody>
      </p:sp>
      <p:sp>
        <p:nvSpPr>
          <p:cNvPr id="3" name="Chart Placeholder 2"/>
          <p:cNvSpPr>
            <a:spLocks noGrp="1"/>
          </p:cNvSpPr>
          <p:nvPr>
            <p:ph type="chart" idx="1"/>
          </p:nvPr>
        </p:nvSpPr>
        <p:spPr>
          <a:xfrm>
            <a:off x="1828800" y="2133600"/>
            <a:ext cx="7162800" cy="4038600"/>
          </a:xfrm>
        </p:spPr>
        <p:txBody>
          <a:bodyPr/>
          <a:lstStyle/>
          <a:p>
            <a:pPr lvl="0"/>
            <a:endParaRPr lang="en-GB"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5"/>
            <a:ext cx="7315200" cy="5810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1828800" y="2133600"/>
            <a:ext cx="3505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86400" y="2133600"/>
            <a:ext cx="3505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82580" y="1395467"/>
            <a:ext cx="8293995"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8288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864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3"/>
          <p:cNvSpPr>
            <a:spLocks noChangeArrowheads="1"/>
          </p:cNvSpPr>
          <p:nvPr userDrawn="1"/>
        </p:nvSpPr>
        <p:spPr bwMode="auto">
          <a:xfrm>
            <a:off x="1112838" y="1246188"/>
            <a:ext cx="7848600" cy="3505200"/>
          </a:xfrm>
          <a:prstGeom prst="rect">
            <a:avLst/>
          </a:prstGeom>
          <a:solidFill>
            <a:schemeClr val="bg1"/>
          </a:solidFill>
          <a:ln w="9525" algn="ctr">
            <a:solidFill>
              <a:schemeClr val="bg1"/>
            </a:solidFill>
            <a:miter lim="800000"/>
            <a:headEnd/>
            <a:tailEnd/>
          </a:ln>
          <a:effectLst/>
        </p:spPr>
        <p:txBody>
          <a:bodyPr wrap="none" anchor="ctr"/>
          <a:lstStyle/>
          <a:p>
            <a:pPr>
              <a:defRPr/>
            </a:pPr>
            <a:endParaRPr lang="en-US" dirty="0"/>
          </a:p>
        </p:txBody>
      </p:sp>
      <p:sp>
        <p:nvSpPr>
          <p:cNvPr id="1027" name="Rectangle 2"/>
          <p:cNvSpPr>
            <a:spLocks noGrp="1" noChangeArrowheads="1"/>
          </p:cNvSpPr>
          <p:nvPr>
            <p:ph type="title"/>
          </p:nvPr>
        </p:nvSpPr>
        <p:spPr bwMode="auto">
          <a:xfrm>
            <a:off x="1828800" y="519113"/>
            <a:ext cx="7315200" cy="581025"/>
          </a:xfrm>
          <a:prstGeom prst="rect">
            <a:avLst/>
          </a:prstGeom>
          <a:solidFill>
            <a:srgbClr val="0067AC"/>
          </a:solidFill>
          <a:ln w="9525">
            <a:noFill/>
            <a:miter lim="800000"/>
            <a:headEnd/>
            <a:tailEnd/>
          </a:ln>
        </p:spPr>
        <p:txBody>
          <a:bodyPr vert="horz" wrap="square" lIns="198000" tIns="45720" rIns="91440" bIns="45720" numCol="1" anchor="ctr" anchorCtr="0" compatLnSpc="1">
            <a:prstTxWarp prst="textNoShape">
              <a:avLst/>
            </a:prstTxWarp>
          </a:bodyPr>
          <a:lstStyle/>
          <a:p>
            <a:pPr lvl="0"/>
            <a:r>
              <a:rPr lang="fr-FR"/>
              <a:t>Click to edit Master title style</a:t>
            </a:r>
          </a:p>
        </p:txBody>
      </p:sp>
      <p:sp>
        <p:nvSpPr>
          <p:cNvPr id="1028" name="Rectangle 3"/>
          <p:cNvSpPr>
            <a:spLocks noGrp="1" noChangeArrowheads="1"/>
          </p:cNvSpPr>
          <p:nvPr>
            <p:ph type="body" idx="1"/>
          </p:nvPr>
        </p:nvSpPr>
        <p:spPr bwMode="auto">
          <a:xfrm>
            <a:off x="1327150" y="1395413"/>
            <a:ext cx="71628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3" name="Rectangle 19"/>
          <p:cNvSpPr>
            <a:spLocks noChangeArrowheads="1"/>
          </p:cNvSpPr>
          <p:nvPr userDrawn="1"/>
        </p:nvSpPr>
        <p:spPr bwMode="auto">
          <a:xfrm>
            <a:off x="0" y="6613525"/>
            <a:ext cx="9144000" cy="244475"/>
          </a:xfrm>
          <a:prstGeom prst="rect">
            <a:avLst/>
          </a:prstGeom>
          <a:solidFill>
            <a:schemeClr val="bg1">
              <a:lumMod val="50000"/>
            </a:schemeClr>
          </a:solidFill>
          <a:ln>
            <a:noFill/>
          </a:ln>
          <a:effectLst/>
        </p:spPr>
        <p:txBody>
          <a:bodyPr>
            <a:spAutoFit/>
          </a:bodyPr>
          <a:lstStyle/>
          <a:p>
            <a:pPr>
              <a:defRPr/>
            </a:pPr>
            <a:r>
              <a:rPr lang="en-US" dirty="0"/>
              <a:t>Government Academe Industry Network</a:t>
            </a:r>
            <a:r>
              <a:rPr lang="en-US" baseline="0" dirty="0"/>
              <a:t> (GAIN)</a:t>
            </a:r>
            <a:endParaRPr lang="en-US" dirty="0"/>
          </a:p>
        </p:txBody>
      </p:sp>
      <p:pic>
        <p:nvPicPr>
          <p:cNvPr id="2050" name="Picture 2" descr="GAIN Inc"/>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94724" y="180711"/>
            <a:ext cx="1032426" cy="56726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319"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lr>
          <a:srgbClr val="B4CCE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a:solidFill>
            <a:schemeClr val="tx1"/>
          </a:solidFill>
          <a:latin typeface="+mn-lt"/>
        </a:defRPr>
      </a:lvl2pPr>
      <a:lvl3pPr marL="1143000" indent="-228600" algn="l" rtl="0" eaLnBrk="0" fontAlgn="base" hangingPunct="0">
        <a:spcBef>
          <a:spcPct val="20000"/>
        </a:spcBef>
        <a:spcAft>
          <a:spcPct val="0"/>
        </a:spcAft>
        <a:buClr>
          <a:srgbClr val="B4CCE2"/>
        </a:buClr>
        <a:buChar char="•"/>
        <a:defRPr>
          <a:solidFill>
            <a:schemeClr val="tx1"/>
          </a:solidFill>
          <a:latin typeface="+mn-lt"/>
        </a:defRPr>
      </a:lvl3pPr>
      <a:lvl4pPr marL="1600200" indent="-228600" algn="l" rtl="0" eaLnBrk="0" fontAlgn="base" hangingPunct="0">
        <a:spcBef>
          <a:spcPct val="20000"/>
        </a:spcBef>
        <a:spcAft>
          <a:spcPct val="0"/>
        </a:spcAft>
        <a:buClr>
          <a:srgbClr val="B4CCE2"/>
        </a:buClr>
        <a:buChar char="–"/>
        <a:defRPr sz="1600">
          <a:solidFill>
            <a:schemeClr val="tx1"/>
          </a:solidFill>
          <a:latin typeface="+mn-lt"/>
        </a:defRPr>
      </a:lvl4pPr>
      <a:lvl5pPr marL="2057400" indent="-228600" algn="l" rtl="0" eaLnBrk="0" fontAlgn="base" hangingPunct="0">
        <a:spcBef>
          <a:spcPct val="20000"/>
        </a:spcBef>
        <a:spcAft>
          <a:spcPct val="0"/>
        </a:spcAft>
        <a:buClr>
          <a:srgbClr val="B4CCE2"/>
        </a:buClr>
        <a:buChar char="»"/>
        <a:defRPr sz="1600">
          <a:solidFill>
            <a:schemeClr val="tx1"/>
          </a:solidFill>
          <a:latin typeface="+mn-lt"/>
        </a:defRPr>
      </a:lvl5pPr>
      <a:lvl6pPr marL="2514600" indent="-228600" algn="l" rtl="0" fontAlgn="base">
        <a:spcBef>
          <a:spcPct val="20000"/>
        </a:spcBef>
        <a:spcAft>
          <a:spcPct val="0"/>
        </a:spcAft>
        <a:buClr>
          <a:srgbClr val="B4CCE2"/>
        </a:buClr>
        <a:buChar char="»"/>
        <a:defRPr sz="1600">
          <a:solidFill>
            <a:schemeClr val="tx1"/>
          </a:solidFill>
          <a:latin typeface="+mn-lt"/>
        </a:defRPr>
      </a:lvl6pPr>
      <a:lvl7pPr marL="2971800" indent="-228600" algn="l" rtl="0" fontAlgn="base">
        <a:spcBef>
          <a:spcPct val="20000"/>
        </a:spcBef>
        <a:spcAft>
          <a:spcPct val="0"/>
        </a:spcAft>
        <a:buClr>
          <a:srgbClr val="B4CCE2"/>
        </a:buClr>
        <a:buChar char="»"/>
        <a:defRPr sz="1600">
          <a:solidFill>
            <a:schemeClr val="tx1"/>
          </a:solidFill>
          <a:latin typeface="+mn-lt"/>
        </a:defRPr>
      </a:lvl7pPr>
      <a:lvl8pPr marL="3429000" indent="-228600" algn="l" rtl="0" fontAlgn="base">
        <a:spcBef>
          <a:spcPct val="20000"/>
        </a:spcBef>
        <a:spcAft>
          <a:spcPct val="0"/>
        </a:spcAft>
        <a:buClr>
          <a:srgbClr val="B4CCE2"/>
        </a:buClr>
        <a:buChar char="»"/>
        <a:defRPr sz="1600">
          <a:solidFill>
            <a:schemeClr val="tx1"/>
          </a:solidFill>
          <a:latin typeface="+mn-lt"/>
        </a:defRPr>
      </a:lvl8pPr>
      <a:lvl9pPr marL="3886200" indent="-228600" algn="l" rtl="0" fontAlgn="base">
        <a:spcBef>
          <a:spcPct val="20000"/>
        </a:spcBef>
        <a:spcAft>
          <a:spcPct val="0"/>
        </a:spcAft>
        <a:buClr>
          <a:srgbClr val="B4CCE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17625" y="4176713"/>
            <a:ext cx="7826375" cy="1470025"/>
          </a:xfrm>
        </p:spPr>
        <p:txBody>
          <a:bodyPr/>
          <a:lstStyle/>
          <a:p>
            <a:pPr algn="r" eaLnBrk="1" hangingPunct="1"/>
            <a:r>
              <a:rPr lang="en-US" sz="3200" dirty="0">
                <a:solidFill>
                  <a:srgbClr val="0067AC"/>
                </a:solidFill>
              </a:rPr>
              <a:t>Curriculum and other strategies to address learning and digital poverty</a:t>
            </a:r>
            <a:endParaRPr lang="en-US" sz="2800" dirty="0">
              <a:solidFill>
                <a:srgbClr val="0067AC"/>
              </a:solidFill>
            </a:endParaRPr>
          </a:p>
        </p:txBody>
      </p:sp>
      <p:sp>
        <p:nvSpPr>
          <p:cNvPr id="3075" name="AutoShape 6" descr="data:image/jpeg;base64,/9j/4AAQSkZJRgABAQAAAQABAAD/2wCEAAkGBhQQERUUEhQVFRUUGRcWFhUXGBQVFxgXFBkYGBYVGhgXHCceFxokGRQYHy8gJScpLCwsFh8xNTAqNScrLSkBCQoKDgwOGg8PGi0kHyQsLC8pKS8uLC0tKjUuLCwvLS0uKiowLCwtLCwsLCwsLCwsLCwsLCksLCwpLCkpLCwsLP/AABEIANkA6AMBIgACEQEDEQH/xAAcAAACAgMBAQAAAAAAAAAAAAAABQQGAgMHAQj/xABIEAACAQIDAwUMBwgCAQQDAAABAgMAEQQSIQUGMRMiQVFUBxUyUmFxgZGSk9HSFEJToaKxwRYjM2JygrLhJPBzNUNjwjRk8f/EABoBAAIDAQEAAAAAAAAAAAAAAAADAQIEBQb/xAA9EQABAgIFCAgFBAICAwAAAAABAAIDEQQSITGREzJBUWGh0eEiU2JxgZKxwQUUI+LwM0JS0nLxVMJDY4L/2gAMAwEAAhEDEQA/AO40UUUIRRRRQhFFFFCEUUUUIRRULaG2IoBz216FGrH0fGlg2hisR/BQRIfrvxPmH+j56Q+Oxpq3nULfzxTGw3ETuGsp9JKFFyQB1k2FLMRvNh0/9zMepQW+8affSjaOEw2HGfH4oE8bSOEB/pW+Y8OitZ3jSOEzYLAT4hAuZXREjDC17qZSJHH9Km9AFIfcA0bbeA3q0oY1ncmn7Ss38LDzP5SMo/Wjvli24YYD+px/qmcU/LRK8bWEihkawOjAEGx46GubYLuiYuHaUeHxZiMErOiOqFDpI8KMTmIH7yOxH816s2jRXz6ZwA9iiu3Q31V2+l437GL2/wDdHfLFjjhgf6XH+6g90PeOXB4Yth8vK2Z7sMwWOKxdrdOrIg8sgrDua7ZnxuDGIxEgZmZ1yqioqhGyi1tSdOk0fKvq1653cEZQfxG/imH7SMv8TDzL5QMw/SpGH3nw7/XynqYFfv4ffSzCb3vip54sJCki4ZskkkkvJBpNbogWNibWPONhf11L2ZjoMfygMJDRNycqyIAyyWuUzDwrAg5lNiGFiaqYUdlzge8cOCJwzeJdx4p1HKGF1II6wQR91Z0il3WVTmgkeJvISR6r3++sPp2Kw/8AFQTJ46eEPOLfp6apl3M/UbLaLRx3IyYdmnwuVgoqDs7bMU/gNr0qdGHo6fRU6tDXteJtMwlFpaZFFFFFWUIooooQiiiihCKKKKEIooooQiiiihCKKKibS2mmHTM58wHFj1CqucGiZuUgEmQW+fEKilmIAHEnhSJ9qTYolcMMicDMw/xH/T5q0TQmRWxONbk4Y1L8nrYKouWbp4ek+ThWf0/GfupIsNGuHHhxGT/kGMjQhAmRWXRsuc31HGkBsSPbmtwJ4evcndGHtO4cVEbEwYWV44o5MXi0XlHVbEqCLgsz8xL9AuWPQDSXdjeCXbqTEYh8I8TKUihC2sdUaRmGeQZlIKjINLdNdBTAIJWmAs7qiMesRlyvpHKN665DtQd49urMObhsVct1BZCOVH9kln8xArdR4UNrS1gkdCWXFxmVf+6Bsg4rZk6EDlBHygtc8+Ln2UnXWxHpqjbgb1TfQsIqRM0eGxOTEShlyrDKGCXW+YgcsCTawEfq69IwyknhY36dOnQca5X3PN3MdgpsUFwwOHmJVOWcRXCMwRimVnsUbUFR0UyG4VCCqrqMciA8mtgVUHKNLKSQDbqup9Vct3+3c+kbMM6D95hMRi2uOPJnEy8p6rK/9pq7bL2DOs82IxGIBeWNYwkaZUiVCxGUuWzG7k3I1vw6K27P2fBho5I2xBkSQuzLM8TayktJwUGxLE24a6WpQiNhmc0AHQqTLi5MbsXFYyYWdsMIV8oi/iyDqzy5vQi0z7kWLWLY+dzZY3nZj1KrFifVTvE7Nwb4RcGJgkCoI8qSKCUUAZS3Ho1Ol9aj4DdHCx4SXCQTuIpgysOUVyOUsHK5uBIuOrXhU5eG5paDpVi06lR959i4vY2Kk2hgjnw8rZ5F1IXOcxWRelMzGzjVb206ek7n7YixuHGJiXJy5zSKdSJECxsD12EYF+kAHpqHNsTFrhmwscsMkZQxLLMH5RYyCtmVBllYKbXut9Ljjdlutu6mz8LHh4yWCXux4szG7Meq5PDoFqs94c22/wBlVMcVMqIzOcqqpZm4WUC5N+iwFcx3P7oeLljxU7xCXCYYk3JyziM3awPgyskdib5Sb8Sakd2TeoLhlwkDBpcQ2VwhBIRSLqbcCz2W3VmrCTcHHx7OXA4d8KEk1mY8qkhLkM63GZWF+bfS6gC1WYxobN2lCt8WEw20IkxEJtnGZZE5pvw1HWCCDfUEViu0psIcuIHKR8BKvEf1D/p89QcHBFsLZWWZywjDFiLqXkkJORNbi7Gw6gL9dQ+5pvRisfh74mC6XKLOCtntxDIeNvBzjQnoFjWKJRL4kIytv1940+qaIlknWj8uV2w+IWRQyEMp4EVtqvYjZcmFYyYbVeLw8QfKv/b+fhTXZm1ExCZk6PCU8VPUfjVIcUk1HiTtx7lDmSFZto/L1Mooop6UiiiihCKKKKEIooooQiiitWIxCxqWY2Ci5NQTITKFo2ptNcOhZvMF6WPUKUQYN7HFTo0kn/twqASPFABNgbniSAOJPVoSbPmxk6uUT+DEql2PVZRqzE8PLrwAqo4Pu3clI64zCyx3clQLBkTQKpRwpJ0uTfUk8BakwYTqScpLoi4a9vBPP0xVF+nhxV3MPfXZpWT92cTEVYC/7tzcFdeJRxY9eU8KoTbpbwaRfTAEXRXExW4HDVU5Q+mrbuFvVh8U2ISB7gSGZEYFXCzAO/NPG0xk1Fxzh1003i2PPI0cmEnMEgZVkuA6PETzgUYWLrclTp0i+um8OLHFvqkqq7mjaOCxy4XGy/SI54pJEfO0hUxFAec4DAc8Cx01W3TVm3s3Pi2jyYxBIjiJey81iSCCC/1UtxAFzYai1eSNFgiZJHefEOAuZsubKNQqqoCxpfXQanjmIFc43v7qNyUU8oR9RTaJf6iPDP8A3Ssr6QXRKsETds0bSdCa2ESKxsC6H37wuCj5OBbqvUTlFtLtIxJOgGuvCqdtnuvqtwsg/phGb8baeo1ybae25sSf3rkjoQaIP7Rp67moVqez4fEfbHf4Ns33ncr1mNzR4lXTaHdPlkPNS/lkdnPqFgPXSiXfjFHgyL/Si/8A2vSK1e2rUz4dRW/sB77fWagxnnSm/wC2OL+2Psx/LW+LfrFLxKN/Ug/+tqQ2otVzQqM6+G3AKBFeNJV32b3U5IzzkZfLE5H4W0Prq67E7raSEAyKSfqyDk29DDmn764lavCKzO+Fwv8AxktOw2YGYVsqTnAFfR8seBx0iSSII8QjK0clgrhlIKkPwcXA5rXHkq0z4gRoWOYgccoLHz5VFz16CvlvZW8c+GsEe6fZtzl9HSvotXTtzu6eGshNj9k54/8Ajf8AT7umscVsej/qis0fuGjvHBRk2vzLDqPFQNr4uTePaSwQllwkBJLWI5oNnlIP128FQeA18auyYHBJBGkcShUQBVUcABoBVfhwiSs2JwLLFOwHKow5ktr5RKq6hhc2kXXXXMNK3bJxuKCSYjH8nh0QNaJGzqFXVpXkPG4GgFrA63JsugxGxWgsNiS4EGRTrG4sRRvI3BFZjwGii546cBSOaESquMwTBswzc3wZVPk6/J5Og1zfbG3sVvFiPouDBjwqkF2NwCL6PLbzc2Pp4nhzei7I2JBsbCMQ8hijXPKWOYXvz5QD4OlyVXjbgTxpGozSyTs7Rs5qWuLDMJzsrai4hMy6Hgy9KnqqbVc2hHyLDF4ezIwBkCkFXU6hwRp5b+nrp9hcSsiB1NwwuP8AvXWaFEJJY/OG/arPaM5tx3bFtooop6UiiiihCKKKKEIqubUl+kzcje0MXOma9hp0X6LfHqpntzaPIQs31jzVH8x4erj6KVT7ts2zpoFbLLPG4LHx3XQE9XQfOazRPqvELRe7h4+iczoNr4cVt2Zt+SWWyYWT6KQvJYjmKD0XMTNnEfCzW1vwtzi4xmAjmXLLGki+K6qw9TCuT7S2rt7GkYdcMcL0PIt0B6zyzE2X+jXz1L2RuFiNkzYedcWZHkmjimhs2V0lJDEEsSxUXe5A8EnS2vRMIDSAdASlu293LcuOgl2c5wxLEyZRzYlUaunRzr5eTOhvfgGq17b2+mBiyB7souzub5eku56ze9uHktYVN3h22MNHoRnYG1+AA4ufIK4Tt/b0WOZg+IaNFY2HJu/KH7RiD13sPT06YosV8Z2SbOzOIBJGE7TuvT4bBKs7wGtRt6d9pMUzLGzBD4THw5PP4q+T19VVgCnA2bhO1t7h/jWQ2bhO1t7h/jXSgOgwGVIbXeV1u02KXBzjMkYhJrV7anPe3C9rb3D/ABr3vdhe1N7h/jT/AJpmp3kdwVcmdmISa1Fqdd7cL2pvcP8AGjvbhe1N7h/jU/NM1O8juCKh2YhJbUWq0vu1hxCJPpP818tzlNgByebMDfW/lqB3uwvam9w/xqjKbCfOrWsszXcFJhOF8sQktq8tTrvdhe1N7h/jR3uwvam9w/xq/wA0zU7yO4KMmdmISS1eWp33uwva29w/xrzvbhO1t7h/jUfMs1O8juCMmdmITrdHf94HVZnOmiy8SPI/jL5fXfo6/jJF2tgZoAwSSSMjrFzqrjrS4F/PXBDs3Cdrb3D/ABqzbqbyx4RkjTEl+dZCY2j5O/QSx1QnS3Rfq4ciOwQ3ZWjtdtbVcB3iYkD696bKuJPI2GYXSNz9p4TZ+DSCQrh5oxaaFv4rzcGdVHOmDHVSt7ggDhYNY8A+MYS4tckKnNFhmt9XUSz9BbpEeqrxN28GfgNrCaEyKhZ1BvGMobNbwQWIAv0EkDrqtYvaM+M2PjJpBybSRYgJENTGsWdCrN9Zzla50HAAcSXMeIort06e9ZSCDIphsnffZ8z/AEeCVfCKiyOsTM1zlVyoQkm9hfXovW7BH6HiORP8KXWM+K3i/p6vLVI7nbh9g4lFQu5eZFVRdmkdUMR8hDMvONsuW9xar/i9nyYjCqJVVZwoaytmAcDgGsOPDh0+Sk0yDLpMvbv1jxV4ZANU3H8mnVFLtg7R5eEE+EvNcfzDp9PGmNDHh7Q4aVRzS0yKKKKKuqooorXiJwiMx4KCT6BeoJlahI8QPpGNVOKYcZm6i54D8vUasFJN1YDyTSt4UzFj5rm333Ppp3WejCba5vdbw3J0U21Ros4rRjMLyiFczpfgyHKwPQQeHoIIPSDSLZWxWwuefGYhsS6FuTkay5IyBoI1AVXOoLAXOnAG1WSqZ3RNviCIgnRBncdZ4InpP6U2LFMNhq3mwDWTcqw2V3SXNu6XvY0jmIHnPrJ/Kn1Yx5+J8nnqm7PwMTqTJiFiN7BSjvcWGt108noqJiMQ0js7m7MSxPlNTdn7OjkUl8RHEQbZWDkkWGvNHDW3orowoAo0CrWIN5IEyTp0H0uTS6u67uCk96cP2xfdS16Nk4fti+6loGxIe2Q+zL8KyGxYe2Q+zL8KrlB1r/J9imXZGPNA2Th+2L7qWve9OH7Wvupa9GxYu1w+zJ8K9Gxou1w+zJ8KnKDrX+T7ES7Ix5rzvTh+1r7qWpWz934JHAGKVgNWGR0JUcbM2gOtR+80Xa4fZk+FPMBufAUBkkzk6gqwUWPDRhf/APtZ6RSWwmTMV9vZHu0equxhcc0Y81I/ZHB+MferSDGbAhjcq2KUdIHJu2h4arodKsH7G4Xxm9tPhUTae6MKpmjlCZdWLnMLeZRe96wUamND5GO8z7I9624Jr4ZlmjH/AEkfenD9rX3UteHZOH7Wvupa2d5ou1w+zJ8KxOxou1w+zJ8K6+U/9r/J9izy7Ix5rA7Jw/bF91LWJ2Th+2L7qWth2LF2uH2ZPhWJ2LF2yH2ZPhRlB1r/ACfYiXZGPNYHZGH7YvuZah7RwMSKDHOspJsQEdLC3G7cer01NOxIe2Q+zL8KibQ2ekagpPHKSbEKHBAtx5wq8N83j6jjsLZDGoPVQ4WXDHmuidzHfIjmubsgCv1vHwDeVl+HXV63g3cxUkUseCnhSLE5i6yIzFOV/iGJ1OgfMTYqbFiQRew+fNlbROHmSVfqnUdanRl9I/Svo/crawmhy3vlAKnrRtV9XD1Vz4jPlaRJua60bDpHuEP6bK2kXrZuTumuzMKIFbOxYu72tmdrA2HQAFAA8lP6KKsSSZlZlX4/+PjSOCYgXHUHH+7+0KsFJt6sOTCHXwomDg/n+h9FM8JiBIiuODAH1iskHoPdD8R43705/SaHeB8OS3UUUVqSUUm3rnK4cqOLlUHpNz9wpzSPbnPxGGj/AJi5/tsR+RrPST9IgabMbE2Dng6rcE3wkAjRUHBQF9QtW2ku829Uez0EkySmM6F40zhT0ZrHm36CdKpW4vdYGIeSKVJnleaRoVjTPaFjdVY3AULqCTpa1a2wnVZgWBLvtXTmNhc1wLup7cMrhAf4jGRh/KObGPz9kV2zeHE5MNIekjKP7ub+tfNe9eL5XFynoU5B5k0/O/rpUFmUpTQbmgu8bh7lPZ0YZOuxKRTHZ+z45FJeeOIg2ysHJIsNeaOGv3UvFMcBsxZVJM8UdjbK5YE8NdAdNfurtRjJs5kbQJ+xVW3qUNiw9sh9mX4VkNjRdsh9mX4V4NhJ2vDe0/y1kNhp2rD+03y1jyg613lH9Uyr2RjzXo2PF2uH2ZPhXo2PF2uH2ZPhQNiJ2rD+03y1l3kTtWH9pvloyg613lH9UVeyMealbM3ajlcAYhHA1YIHBt52FhrTr9icP1ye0vy1owe5ClAXdix15lstjwtmW/Ct37DxePJ+H5a41IpzXP6NJcJdnhL0WlkIgWsGK9/YnD9b+0vy0fsTh+uT2l+Wj9h4vHk/D8tefsPF48n4flpHzY/5TvKeKtk+wMUkx+7iROVbExr0gMr3ynhewsajd54u1xezJ8Kd7Q3KVULJIRbUmTwQo4nmrekx2InasP7TfLXZo9KbFZMRnHX0R/U+qzvYWnNGPNazsaLtcPsyfCsTsaLtcPsyfCth2GnasP7TfLWJ2GnasP7T/LT8qOtd5R/VUq9kY81rOxYe2Q+zL8Kh7Q2ekYBSeOUk2socEacTmHDoqadhJ2vDe0/y1E2hs1YgCJopLm1oyxI04m4GlXhxJuAyjjsqy/6j1UOFlwx5paa6p3I9uWyqT/Dbkz/RJqvqa/qrlhqw7iYvJisvRIrD0rzl/I+uq/E4dajlwvb0h4cpohHpSOmxfTQoqPgMRykSP4yg+sa1zrf/ALqow37mFJUxCSxlxImQGJGzNZrkMHyhbjSzGskNpiSqrORIyXScRCHVlPBgQfSLUp3TlJgyHjGzIfXf9furzdje2LaCF4EmCDTPImRWPSFJPOt0kaeWsdj8zFYlOsq4/u1P+QrLFBZGYTtG6fsmNtY4dx/MU9ooorQlIpHiBfaEf8sTH1lhTyki/wDqB/8AD/8Aas9I/aO0E2Fp7it29GyGxeFlw6PyfLAIz2vZGIz2HSStwPPSHdvuax7NxSzYaR8jRmKaOTnZuBWRWFsrZlFxa1ibW6bZjMfHCuaWRI18Z2VR5rsbVjgdpxTrmhkSRR0oyuPNdSa1hzg2QuSkm32nywL5XufMoJr5nkkzMWPFiWPpN/1r6L7pDWw4/plPqSvnFat8PH1op/xG48VoP6bfFZimOz9mCVSTNDHY2tIxUnQa6A6a/dS8UwwGymlUsHiWxtZ5FQ8Ab2PRrXUjOqtnWq7VVombpqWNgjtWG94flrMbCHacN7Z+WsRu6/2uH98tZDd5vtcP75axZYdduCZV7KyGwx2nDe2flqXs/dflWty8TAatyZLMB0aEW41FG77fa4f3y09we5IyDlHYMeIW2XyWJGulZ6TTGwmfr2nsg7ldkMuObvRPurHGLviHUcLnKB+dK5Nki5y4qK3ReQ39NhavcXu/ZyI5Yso0GeVA3luANNa1DYTfaQe9WiA6TZujzn2QNyHDQG71l3q//ag943wrKLZK3GfFRZenLIb+i4tWHeFvtIPerXh2E32kHvVrQYjSP1twVZH+KcQ7qRyLdcQ7A9IykeXppXjt2eTcgzwqOK52KsR0Ei1Z4Hd4M4EkseU6cyRC1+iwI110qdj9ywEJjdsw155AW3TqBp11gFJECLVdSJg9keqbUrNmGb0kOwx2nDe2flrE7CHacN7Z+Wszu+32uH98tYHd5vtcP75a6GWHXbgk1eysTsEdqw3vD8tQ9obNEQBE0Mlza0bFiNL3Og0qYd3X+1w/vlqHtDZTQgEvE1zaySK567kDgKvDiguAys9kgoLbM1LjUzYc+TEwt1SL6ibH7iaiGvYTZ1PUy/mK1xG1mFp0hLBkZr6h3Wkvhk8mZfUxpJvN3N49pYrlsTI3JpHycUcfNIJJLSMx4m5FgBbmi9+FNN0G/wCOb9Dt+hp6DXnqG8iE0jUERrIju9Kd1djNg8KmHd+U5K6o9rExgkoGHQQpy6aaeitUfN2g388IPqIH6U8pJL/6gn/hP+RqtIMy09oIh6e4p3RRRWhKRSObTaCfzREeok/pTyke2eZisM/WWQ/3aD86zUmxoOoj1TYV5Gw+ipM24sm28TNiMVM6QRyyQwRJa+WFjGzXa4W7Kegk+QAVIxHc1GywcZs+aUSQAu8chVkmjTV4zlUWJUG17624cRdtmYB4JZVGUwSM0q6kMkkhvIlrWZSxLg3uCxFrWrVvPs2fEwtDBIkQkBWR2VnbIdCqqCBci4uTpfTXUdHKunKdiXNK9/E5TDoRwYMB/ehtXzgtfT+9GHJwutroUJsLDxTYXNhrwr5q2phuSnlTxXYDzXNvutS6AZR4jdYafUJ5thtPetApjgNkmVSwkhSxtaRwh6DcC3DWlwpjs/Y7zKWVowAbc+RUPQeB6Na6sZ1Vs61XaqtEzdNSxu6ftsN70fCsxu8ftsN70fCsRuzJ48HvkrIbtSePB75KxfMDrhgOKZU7KmbO3TaRtZYio4mNuUI6tLU4/Y7/AOeX1f7rRg9ybIM8rqx8ILa1/P01vG5o+2l+6uPHp4c+ykSH+E1obCkMzekXeI/bYf3o+FejYR+2w/vR8K24vdeRHIDR2+qWdVJHQSDWobvyePD71K7DaU1wBEcYDikFhH7V73iP2uH94PhXh2EftsP70fCve8EnjQ+9Sg7vyePD71Kt8wOuGA4qKnZXi7BNx++g4jhKL+jTjTw7m/8Azy+r/dKsFuu7uAWTL9Yo6uwHmHlpt+xo+2l+6uZTKYA4AUgDuZPinQ4dmZvSXH7qtGxHKxAcVzuEYjrtbrqId3j9thvej4U7x+5RyEpIzMOAewFunXo019FJDu3J48HvkrVR6a2IyeXFnZlumqPhyObvWJ3dP22G96PhUPaGyjCATJC9za0bhyNL3IA0FTDuzJ48Hvo6h7Q2Q8Kgs0ZBNuY6ueF9QOArXCjBzwMqDslzS3NkM1LjWzAxZpY18Z0HrYCtZprunh8+Mi/lJc/2An87VojvycJz9QJ3JbRNwC+g93sLnwbKDblOUAPVm5t6qe9e88GykEMWKxUs6gKIhKj5baDlGdGy+a1z1dNWt8JKNmMkFxM8LCMg5SHlBytfosWvfotVW3O7n5wEhcphsTiASeUad1KX8WPkWyt1sST5Rwrj0JobBbW1CxEQzeTtTDcRdrTWmx0wSLisJijErDoLEAcmPJ4Xmp+vO2gf5Yfzb/deptLEmeKN8OERs5aQSCQc1eatsoIJJvf+Xy1jsrn4zEv4uVPVx+9aVSjWcwazo2AqYdzjsT2iiimpKKSb2RnkA44xurj12/UU7rRjcMJI2Q/WBHrGhpUZleGW7FeG6q4FId9N6Tg8Fy0S55ZSkcC2LXkl8HQamwBNhxtbpqkbN7nu1sUwmxWPkgY6hVd2df7Y2VE8wJq2xo8uEjZEzzYKUOsZIGcoGUoCdAxjkYAnTMBVf2v3coorpHhZ+WGhSbLFlbqIBZj5rCtVFe6JDDoYtN6lzariFatlRT5JcHi5FmkVAUmAyGSN8ygsvQ6stjbQgqeJNcN39wBjxOe1hIov/UnNYerL66673OsPjJ5JsdjgUeZUjijsVyRKS18p1UFm0vqbEniKr/dZ3dzB2Uaj98n5Sr+Z9VJc7IUlkTRmnx5pkPpNLfFcfFMdn7IaZSweJbG1nkVDwBvY9GtLhTHZ+xJZ1LRqCAbG7IutgeDEdddmM+o2dYN2n8Cq0TN01MG7b/a4b3yVM2dug0jayRZRxMbCQg9Ggtb19FQxupiPEX3kXzU8wO6EyKLYgxk2LKubQ9VwwvbheuXSKYGMsjtmdk/Qn0T2Q5nMKkjdF+1Sff8APXv7Jv2mT8Xz1iN2sR2x/wAfz1kN25+1v+P565PzTv8Akt8n2rRUH8DjzWubcwtxnZiBpmW/35rgUsl3WlTVmiUdZcAfeKb/ALOT9rf8fz0Hduc8cW59v560QviDmWGkNI/wPsAqOgg/sOKR94W+0w/vVrbFurK+qmIjrD3H3CmP7Gte/Li/XkPzVvG7k/a3/H89aX/FGy6EZvi1yoIB0tOIWuLc0rwnZSeOVbfk1Z/sm/aZPv8Ano/Zyftb/j+eg7tz9rf8fz1zzS3EzNJHk+1NyY/hv5rw7ov2qT1N89JMfui0bWEkWX6pdxGT180+WnX7NYjtj/j+eom0d0JmW5nMrL4KtfptcAsxA/1T6PTS1/SpDZHsEew3lVfDmLGHFJju232uG98lQ9obJaEAl4mubWR1c9eoHAVMO6mI8RfeRfNULaOxZYAGkUAE2FmRtbX+qT1V2occOcBlmnYJW71mLZDNKgGrn3M9kmWVn6ysS+diCx9AA9dUuu7dy/d7kUXMNYxdv/LJx9Q09VI+KP8ApiCL3mXgLT+bUQrJv1fgVg3mwj4kx4OKYwB0Z5XT+JyUZRciH6uZnF26ApHTVLxvcJVOfhcXIkg1Uuo4/wBceVl89jTze7DS40LidmSj6Tg5JYiAy89bgSRkHTwkBAbQ28xpHs/uh7YLck2zS8nC+SaIeclrqB5bgVMMPDege8LOrjuRtSdsM6Y0WnwrtFK3HOFVXWS40N0cG/Tx0vapm6aExNIeMrs36fnel0kUuHwT8uVbE4l7yZPBDuAuROnKsaKgPTa/TVk2fheSiRPFUD09J9d65zzXpFn7RvP+im3Q+8+ikUUUU9JRRRRQhV9P+PjSPqYgXHVnH+7+0Ka4zEwxhpJWjUR+E7FRlB6yeFRd4tnmWK6+HGc6EcbjiPV94FVDfTd+LaeHhxLll5Fh9IyeFyQ/iWBuLpfODYkKWtxpFHAbFMI2A2j3GPqnP6TQ7wPslm8ndRfGs2E2VC0zOCplyngdCyKbZR/O9gOrpq3HAz4nAqMSgXExDnWsyuwGpUjQhhrboOnRTXd/YOGwcQTCoqIbG66l9NGL8X06SamY/GrBG0khsiDMzeKo4sfIBqfNWmOGRWZMCzeqNcWkEL5j3n2N9GnIA/dvzk83SvoOnmtWjAbEknUsgUgG2routgeDG/TXZO6Jugs6FltlfnKw1CSHgdPqt+vmrj0O7OIcsBHcoxRrsgswANucRfQg38tNo1MJhFkRwa9t5Nx1G8X996eWAms0TBTLZ2507NclEy6hgyvqCLCyE2PT6Ked4MZ2w/j+NRMBupi4ltHiFjB1KjNxIF72Gp6PRUrvFje2f5/CubSKWYj55ZktHRPuD6rQyHIZpxWXeDF9sP4/jXveHF9rP4/jWPePG9r/AM/hXvePG9r/AMvhWfLHrofk+1Xq9k48173ixfaz+P4173ixfaz+Ose8mN7X/l8K97yY3tf+Xwqcseuh+T7UVeycea97xYrtZ/HR3ixfaz+OvO8mM7X/AJfCjvJje1/5fCjLHrofk+1FXsnHmve8WL7Wfx14dg4vtZ/H8a87yY3tf+Xwo7x43tf+Xwoyx66H5PtRV7Jx5o7wYvth/HXn7P4vth/H8aO8eN7X/n8K87xY3tn+fwqMseuh+T7UVeyceaRY3c2ZGsMjDjmzIl+vRiDSzaGxpIAGcKATYZXRtbX4KTVk2nunipV586ylblVN736gSLC9I13TxGdFKBc5te6EC2pJyk2AHw6a7VGpoc0F8ZhlfYR6keizPhyNjT+fmtTdx9hmecORdYyLDxpD4K+jj6uuu44jGpgIo4LStLLm/gxmZ1058xUa5FJUX14roaT7o7GiwGGOIl5sUKMwJ46C7ynrJ6PPp0Uh21tPauBnO0Qiy4eZIy8Q5wijAJSNiBmUjOTnW63Y3HCs8KdKimO665o2cTfuS4hqjJjx7+S3bR7kUkLfSNlYqSN7XyuzAtfX+IBfXqcHjqal7rb6bSOJTBYzCgSm55YjIAieG5C3SToAKkC7LVm3V3+wu0IyY3yOozPE5Cso6W6mX+YaddqabVxKQoZiAWVSqf3kGw85VSf6fJT4kYtacqLkkAkyS/EH6RjVX6mHGZv6zwH5eo1YKU7uYAxxZn8OU52PTrwH3385NNqw0dpql7r3W8BgrxSJ1RcLEUUUVoSkUUUUIRVcf/h4m/8A7E516lf9B+h8lWOo20MCs0ZRuB9YPQR5aRGhlwm28Wj82pkNwBkbjeq6MLs7Y6tIckVgzDMzM1mJ5kQYk2ubZU8l6ok+Kxm8s2SMNh8Ajc5j028a2kknTkHNXpN7E3HaGxUx0LYDF6SJrDL0ggc1l6TpoR0rcdFTNjby4eLLgxGYp4wFOGjjdgB46MFymI8Q5I462NxWuBHD2VwOlpnoQ5paZJpsfd5MNhxhwzyRKMqiQ5iF8XNpp1Do4DQADnO/m4rBxLFYOpvFIQCDbURvcWuOg/7t1Dam1I8NC80zBI4xdmP3ADpJOgHSTVD3R39bGCc4mBhgzJljnbUIGOkcp8mnPGi5gCeBpL4L4n1WWOGnXsOsFTDiVbDcuTz7z4yNiryMrKbEFUBB9msRvbivtj7KfLXVN9e5ysgLAEgeDIBd0HUw+uv/AHTjXI9r7Clwp/eC6ng41U+noPkNPorqLFNR8NrX6pC3u1pzq4FZriQpI3sxX2p9lPlrL9q8V9qfZT5aSA1kDXQ+To/VtwCXlH6zirFgNvYuaRUWYAsbDMEA/wAakJtLFmSVOX0hDl2ypwQ20FtSegUo3cF8VD5HBPkA6T1CpxxbxYvEBY84lMispuAVYmzZvqj+bhWCPBhiI5jGMzZ3N17dnhrTWuMgSTftTBcRjTIqrPdXj5UPlXwANeblvmuQLeUVoO08UeRKz3Wa+ViqLlyGz5hbS3HQnSt8OPUzxrE//wCNA4SxuJZLC8YJ8JdPTbSscXiHd8PJAAmIKPeM5QFA6Qr6KWuxtxN/TWMAVgHQ2izS0DQ4idlk5AzuFokmaLCce5R9o7bnitlxiS3vcIq6W67r5agnevFfan2U+Ws9v47lUjMiBJwzB7DKSgAszDoNyR6D0UjJrp0WjQXQwXw2zt0N17ABJJe9wdYTvTg72Yr7U+yny1id7cV9sfZT5aTk022LuzLiiCBkj6ZGGn9o+sfu8tXiwaJCbXexoHcFDXRHGQJUjA7wY2ZwkcjMx/lTTyk5dB5a6fuDuIEGd9Qxu72tyjXvlUDggP8A3qk7q7iRYWLPLaOMDM5chWYLrmdjbKo6tPR0y9u7/wAuFjEsOz5pMMB/GLLEMo4MI7M6pbgzKo9FcmoKSZMYGs1SALtU9moKzohZZOZ9O5Td997xsxYmkg5XDyExuVKgobXAysMrKVDdI8Hy1ju1v5s6ZFigmWOwssUl4yB0KofQgcAFJAGgrDAbwQ7awbnD6SxlW5OQC6Spzo83EFGK2uOILDrFI27m2F2jC2IESwPMuaGOIhFS17coACrOWPPsNLBRqCzbg1gEnWFZU2n7l+EbHxYpECKmZ3jW2R5NOTOX6o8Im2hsNONM2/5uJtxhgOvU7/qP0HlpfgdkJgIUwOFu0rgcrIePDVj4otwH1Rw1Otp2bgFgjCLwHE9Z6Sa58VxjvqTm1t+3ZxwTh0G1tJu4qUKKKK0JCKKKKEIooooQiiiihCXbZ2QJ1BByyJqj9R6vNUbZW1S5ZHULiFFiDpny3INwOGt9L8binVLdr7GE4BBySL4DjiPIbcR+VZokNzXZSHfpGvmmtcCKrrtB1clzPbmDxm29pfRZkbDYbDWd1uCSGuBICNHZrMFPBQD03Bt27GxZ/ojxOY0iyyQ4aIR5QYjmVJpxe7Ow52UW4m+p5ueIcykRzscPikvyOJW3T5+a6mwuh5psOBAs52RgZoojy8xnmIuWyrGlxeyoi+CPKbk9J4AbG0lsVnRslo0hVe0tsKr029+D2SsOBDTTyxqsYjjBml4aZiSAGPQt9BawAtWU2Dw+NOXk5MNK4J5KePKJANTYXKN5cpJHSKrPcV2JyjYjHT86UyNGC3EMQGmbyMS4XzAjpq87fwK7RwzJDIAyuhWRSQ8Lo4zEEc5JAuYW0OtjxopEGG81HCe3ahrywzC5jvH3KshLIDF5Rz4j+qf90qlY7dXEw8Yy48ZOePUNR6RXft8d5BsrCpLlDqrJHyZYhmB00c31CqSbg3txFQBtfBTJHJiIXwnLBSjyDk1bOLqOUQmPMR0MQfJVIbqXCHQdWGp1+Itxmm12OzhLu4L56bTQ8eo/Ci9fRmP7nkUvSG8kiK/36UixHcfiPBIfQZU/LSnt+JOGfCPgQeCKjDc5cQvXt67KO4yniL72WpeH7kUS6lIR5Tnf/LSrH4m3RDdgB7oyY0uC4fGpY2UEnqAufUKc4Hc/ES8U5NeuTm/h8L7q7lhtx4IFuzWUDURoqD7gSay3Y2tgcRK6YNeUMVs8hU2UtewvJZibqfBFtKU6mUqIOgwNGsmfpZvR9MaSdyo27fcpuQzKX/mkGVPQnFvTeujbO2FHChaILNIugLMFUMDYgWDZLeYnStREmMkxGGxAEaIsZXkZZQ7rKHAYuMpAujDLY6jU20rnmA7nGNwxdtnYspLExSWFjkDEWKsDqjq6lWAZdLkXuDSmUYPdXjPrO23eAFgUOikiQsCuuP2Idr4Fo8QxjmBdWRCwSOZG0DLf96tspu3EMGAUkWrvc43qkw8p2VtDmyIckLNqCOiK58IEaoekG3UKx3X3zxUW0Fh2jByDYgCMvYqjyppE3SpJF0JU68zQWqyb+bgLtJoWU8lKjC8wtcRi5K26WzWK9RufIdeb0H3G0bElJd1N2Poe3cUINMOYA5A4IZmBSP0FJCB0LVkMMeBaRYAXxGIkeS3GxkYtw4KouTbS5uTxJr1J1gH0fBgySsbvIxLktYAySOfDbQDqFgOgCmeyNjCG7Mc8reE5469Av0Vz4sd0Z1SGdhd+afRODQ0Vn+A/NC92NsjkQSxzSPq7+XqHkplRRV2MDG1WpTnFxmUUUUVdVRRRRQhFFFFCEUUUUIRRRRQhRcfs5J1yyC46D0g9YPRSbNPgtDeaEdP10Hw+7zVY6KREghxrAyOvjrTGxCBI2jUqrgcJlaWXZ0kf748pJh5cwTlCADICvOjJsL6MptwBuSr7n24MuElnxOMYNiJXuDG75bG7Mx4XLM3Ag2Cjrqz47duOQ50JifjmTTXyj4WqKcVisPpKgnTxk8K3lA+HpqRSYkMERB/9C3mN6vUa7MPgVRO6o7Y/aOE2dGeHPfjYF7nW3ixIx/vq57EwsmNhk+loqKJgiQocyKuDlFiCQL5pI21sOblGlK8PsXBHFfS8PK2HxOoPKkyK2YWIZZG6gBzXXhVg2RhMWZmfESQGJVtEkAdQzMedJJmJ1A0ABI5xPG1ahHhxGDJkWJbmlthCe1yjuzfu8RgSpKco7CQhigZQ8PhWIuAGPHoJrq1ct7r+HebEYHko5ZORdmkyRyOFBaEi5VSOCnTyVeBnhVCsGA2dg58RymDYA4SRS7xyO0b50bNGQCVawIN+g+mq/wBz7F9+cXisTihyiRFVghbnRxh85vkOhfKq84i+p8luhbO2bEjSSxAAT5SwC5QSoIzEdZFgf6RVE3R2NJsTGYhHjkfCYizRTRo8oQoWypIqAspyva9rc0delmuBDpX2S90KNt/HnY+2IBBzcNiwolgH8MMX5Mui8EIuraWvY9da9g/8DeTEQ8ExYZl6ruOWX8QkX00x2nsCTa21YJuTePCYQKc8itGZXDZ7IjgNluFBYgCwNuIp5vfuGmNlixCTNh54LZZVCsLA5hmU2vYk21+sb3q1doADtIt9kJljv3eOw7/apLC3lK2lQ+gJIP76x2rHKmJikw8ecuDHMC2ROTW7I5ex5yuSAACSJG6tIGHniw7iSfEtipgCikKgVA1swRIwFUmwuSSdLXA0qX9NxWI/hIIUP138L0C36emue+lQ2mq3pHULfzxTBCcbTYNqY7UxUKJ+/wAhBscpAa5Guika69NqVmWfG6KDDCfrHw2Hk/7bympeB3bRDnkJlk8Z9R6B8b04pVSJFz7BqHueGKms1mbadfJRNn7MSBcsYt1npPlJqXRRWhrQ0SFyUSSZlFFFFWUIooooQiiiihCKKKKEIooooQiiiihCKKKKEIooooQouL2XFL4aK3ltr6xrSw7qqpvDLJEfIbj1cfvp7RSXwIbzMi3XpxTGxHNsBSL6DjE8GdHH862/IH8695fHDjHC3mJH5mnlFU+Xlc5w8eM1OV1gYcEk+m4z7CP2x8a85fGnhHCvnJP5GndFTkD/ADdu4Iyg/iN/FI/oOMfwp0T+hbn7x+tA3VVtZpZZfITYerX86e0VHy0M50z3knkjLO0WdyiYTZUUXgIqnrtc+s61Loop7WhokBJLJJtKKKKKsoRRRRQhFFFFCEUUUUIRRRRQhf/Z"/>
          <p:cNvSpPr>
            <a:spLocks noChangeAspect="1" noChangeArrowheads="1"/>
          </p:cNvSpPr>
          <p:nvPr/>
        </p:nvSpPr>
        <p:spPr bwMode="auto">
          <a:xfrm>
            <a:off x="8950325" y="-144463"/>
            <a:ext cx="304800" cy="304801"/>
          </a:xfrm>
          <a:prstGeom prst="rect">
            <a:avLst/>
          </a:prstGeom>
          <a:noFill/>
          <a:ln w="9525">
            <a:noFill/>
            <a:miter lim="800000"/>
            <a:headEnd/>
            <a:tailEnd/>
          </a:ln>
        </p:spPr>
        <p:txBody>
          <a:bodyPr/>
          <a:lstStyle/>
          <a:p>
            <a:endParaRPr lang="en-US"/>
          </a:p>
        </p:txBody>
      </p:sp>
      <p:sp>
        <p:nvSpPr>
          <p:cNvPr id="3076" name="AutoShape 8" descr="data:image/jpeg;base64,/9j/4AAQSkZJRgABAQAAAQABAAD/2wCEAAkGBhQQERUUEhQVFRUUGRcWFhUXGBQVFxgXFBkYGBYVGhgXHCceFxokGRQYHy8gJScpLCwsFh8xNTAqNScrLSkBCQoKDgwOGg8PGi0kHyQsLC8pKS8uLC0tKjUuLCwvLS0uKiowLCwtLCwsLCwsLCwsLCwsLCksLCwpLCkpLCwsLP/AABEIANkA6AMBIgACEQEDEQH/xAAcAAACAgMBAQAAAAAAAAAAAAAABQQGAgMHAQj/xABIEAACAQIDAwUMBwgCAQQDAAABAgMAEQQSIQUGMRMiQVFUBxUyUmFxgZGSk9HSFEJToaKxwRYjM2JygrLhJPBzNUNjwjRk8f/EABoBAAIDAQEAAAAAAAAAAAAAAAADAQIEBQb/xAA9EQABAgIFCAgFBAICAwAAAAABAAIDEQQSITGREzJBUWGh0eEiU2JxgZKxwQUUI+LwM0JS0nLxVMJDY4L/2gAMAwEAAhEDEQA/AO40UUUIRRRRQhFFFFCEUUUUIRRULaG2IoBz216FGrH0fGlg2hisR/BQRIfrvxPmH+j56Q+Oxpq3nULfzxTGw3ETuGsp9JKFFyQB1k2FLMRvNh0/9zMepQW+8affSjaOEw2HGfH4oE8bSOEB/pW+Y8OitZ3jSOEzYLAT4hAuZXREjDC17qZSJHH9Km9AFIfcA0bbeA3q0oY1ncmn7Ss38LDzP5SMo/Wjvli24YYD+px/qmcU/LRK8bWEihkawOjAEGx46GubYLuiYuHaUeHxZiMErOiOqFDpI8KMTmIH7yOxH816s2jRXz6ZwA9iiu3Q31V2+l437GL2/wDdHfLFjjhgf6XH+6g90PeOXB4Yth8vK2Z7sMwWOKxdrdOrIg8sgrDua7ZnxuDGIxEgZmZ1yqioqhGyi1tSdOk0fKvq1653cEZQfxG/imH7SMv8TDzL5QMw/SpGH3nw7/XynqYFfv4ffSzCb3vip54sJCki4ZskkkkvJBpNbogWNibWPONhf11L2ZjoMfygMJDRNycqyIAyyWuUzDwrAg5lNiGFiaqYUdlzge8cOCJwzeJdx4p1HKGF1II6wQR91Z0il3WVTmgkeJvISR6r3++sPp2Kw/8AFQTJ46eEPOLfp6apl3M/UbLaLRx3IyYdmnwuVgoqDs7bMU/gNr0qdGHo6fRU6tDXteJtMwlFpaZFFFFFWUIooooQiiiihCKKKKEIooooQiiiihCKKKibS2mmHTM58wHFj1CqucGiZuUgEmQW+fEKilmIAHEnhSJ9qTYolcMMicDMw/xH/T5q0TQmRWxONbk4Y1L8nrYKouWbp4ek+ThWf0/GfupIsNGuHHhxGT/kGMjQhAmRWXRsuc31HGkBsSPbmtwJ4evcndGHtO4cVEbEwYWV44o5MXi0XlHVbEqCLgsz8xL9AuWPQDSXdjeCXbqTEYh8I8TKUihC2sdUaRmGeQZlIKjINLdNdBTAIJWmAs7qiMesRlyvpHKN665DtQd49urMObhsVct1BZCOVH9kln8xArdR4UNrS1gkdCWXFxmVf+6Bsg4rZk6EDlBHygtc8+Ln2UnXWxHpqjbgb1TfQsIqRM0eGxOTEShlyrDKGCXW+YgcsCTawEfq69IwyknhY36dOnQca5X3PN3MdgpsUFwwOHmJVOWcRXCMwRimVnsUbUFR0UyG4VCCqrqMciA8mtgVUHKNLKSQDbqup9Vct3+3c+kbMM6D95hMRi2uOPJnEy8p6rK/9pq7bL2DOs82IxGIBeWNYwkaZUiVCxGUuWzG7k3I1vw6K27P2fBho5I2xBkSQuzLM8TayktJwUGxLE24a6WpQiNhmc0AHQqTLi5MbsXFYyYWdsMIV8oi/iyDqzy5vQi0z7kWLWLY+dzZY3nZj1KrFifVTvE7Nwb4RcGJgkCoI8qSKCUUAZS3Ho1Ol9aj4DdHCx4SXCQTuIpgysOUVyOUsHK5uBIuOrXhU5eG5paDpVi06lR959i4vY2Kk2hgjnw8rZ5F1IXOcxWRelMzGzjVb206ek7n7YixuHGJiXJy5zSKdSJECxsD12EYF+kAHpqHNsTFrhmwscsMkZQxLLMH5RYyCtmVBllYKbXut9Ljjdlutu6mz8LHh4yWCXux4szG7Meq5PDoFqs94c22/wBlVMcVMqIzOcqqpZm4WUC5N+iwFcx3P7oeLljxU7xCXCYYk3JyziM3awPgyskdib5Sb8Sakd2TeoLhlwkDBpcQ2VwhBIRSLqbcCz2W3VmrCTcHHx7OXA4d8KEk1mY8qkhLkM63GZWF+bfS6gC1WYxobN2lCt8WEw20IkxEJtnGZZE5pvw1HWCCDfUEViu0psIcuIHKR8BKvEf1D/p89QcHBFsLZWWZywjDFiLqXkkJORNbi7Gw6gL9dQ+5pvRisfh74mC6XKLOCtntxDIeNvBzjQnoFjWKJRL4kIytv1940+qaIlknWj8uV2w+IWRQyEMp4EVtqvYjZcmFYyYbVeLw8QfKv/b+fhTXZm1ExCZk6PCU8VPUfjVIcUk1HiTtx7lDmSFZto/L1Mooop6UiiiihCKKKKEIooooQiiitWIxCxqWY2Ci5NQTITKFo2ptNcOhZvMF6WPUKUQYN7HFTo0kn/twqASPFABNgbniSAOJPVoSbPmxk6uUT+DEql2PVZRqzE8PLrwAqo4Pu3clI64zCyx3clQLBkTQKpRwpJ0uTfUk8BakwYTqScpLoi4a9vBPP0xVF+nhxV3MPfXZpWT92cTEVYC/7tzcFdeJRxY9eU8KoTbpbwaRfTAEXRXExW4HDVU5Q+mrbuFvVh8U2ISB7gSGZEYFXCzAO/NPG0xk1Fxzh1003i2PPI0cmEnMEgZVkuA6PETzgUYWLrclTp0i+um8OLHFvqkqq7mjaOCxy4XGy/SI54pJEfO0hUxFAec4DAc8Cx01W3TVm3s3Pi2jyYxBIjiJey81iSCCC/1UtxAFzYai1eSNFgiZJHefEOAuZsubKNQqqoCxpfXQanjmIFc43v7qNyUU8oR9RTaJf6iPDP8A3Ssr6QXRKsETds0bSdCa2ESKxsC6H37wuCj5OBbqvUTlFtLtIxJOgGuvCqdtnuvqtwsg/phGb8baeo1ybae25sSf3rkjoQaIP7Rp67moVqez4fEfbHf4Ns33ncr1mNzR4lXTaHdPlkPNS/lkdnPqFgPXSiXfjFHgyL/Si/8A2vSK1e2rUz4dRW/sB77fWagxnnSm/wC2OL+2Psx/LW+LfrFLxKN/Ug/+tqQ2otVzQqM6+G3AKBFeNJV32b3U5IzzkZfLE5H4W0Prq67E7raSEAyKSfqyDk29DDmn764lavCKzO+Fwv8AxktOw2YGYVsqTnAFfR8seBx0iSSII8QjK0clgrhlIKkPwcXA5rXHkq0z4gRoWOYgccoLHz5VFz16CvlvZW8c+GsEe6fZtzl9HSvotXTtzu6eGshNj9k54/8Ajf8AT7umscVsej/qis0fuGjvHBRk2vzLDqPFQNr4uTePaSwQllwkBJLWI5oNnlIP128FQeA18auyYHBJBGkcShUQBVUcABoBVfhwiSs2JwLLFOwHKow5ktr5RKq6hhc2kXXXXMNK3bJxuKCSYjH8nh0QNaJGzqFXVpXkPG4GgFrA63JsugxGxWgsNiS4EGRTrG4sRRvI3BFZjwGii546cBSOaESquMwTBswzc3wZVPk6/J5Og1zfbG3sVvFiPouDBjwqkF2NwCL6PLbzc2Pp4nhzei7I2JBsbCMQ8hijXPKWOYXvz5QD4OlyVXjbgTxpGozSyTs7Rs5qWuLDMJzsrai4hMy6Hgy9KnqqbVc2hHyLDF4ezIwBkCkFXU6hwRp5b+nrp9hcSsiB1NwwuP8AvXWaFEJJY/OG/arPaM5tx3bFtooop6UiiiihCKKKKEIqubUl+kzcje0MXOma9hp0X6LfHqpntzaPIQs31jzVH8x4erj6KVT7ts2zpoFbLLPG4LHx3XQE9XQfOazRPqvELRe7h4+iczoNr4cVt2Zt+SWWyYWT6KQvJYjmKD0XMTNnEfCzW1vwtzi4xmAjmXLLGki+K6qw9TCuT7S2rt7GkYdcMcL0PIt0B6zyzE2X+jXz1L2RuFiNkzYedcWZHkmjimhs2V0lJDEEsSxUXe5A8EnS2vRMIDSAdASlu293LcuOgl2c5wxLEyZRzYlUaunRzr5eTOhvfgGq17b2+mBiyB7souzub5eku56ze9uHktYVN3h22MNHoRnYG1+AA4ufIK4Tt/b0WOZg+IaNFY2HJu/KH7RiD13sPT06YosV8Z2SbOzOIBJGE7TuvT4bBKs7wGtRt6d9pMUzLGzBD4THw5PP4q+T19VVgCnA2bhO1t7h/jWQ2bhO1t7h/jXSgOgwGVIbXeV1u02KXBzjMkYhJrV7anPe3C9rb3D/ABr3vdhe1N7h/jT/AJpmp3kdwVcmdmISa1Fqdd7cL2pvcP8AGjvbhe1N7h/jU/NM1O8juCKh2YhJbUWq0vu1hxCJPpP818tzlNgByebMDfW/lqB3uwvam9w/xqjKbCfOrWsszXcFJhOF8sQktq8tTrvdhe1N7h/jR3uwvam9w/xq/wA0zU7yO4KMmdmISS1eWp33uwva29w/xrzvbhO1t7h/jUfMs1O8juCMmdmITrdHf94HVZnOmiy8SPI/jL5fXfo6/jJF2tgZoAwSSSMjrFzqrjrS4F/PXBDs3Cdrb3D/ABqzbqbyx4RkjTEl+dZCY2j5O/QSx1QnS3Rfq4ciOwQ3ZWjtdtbVcB3iYkD696bKuJPI2GYXSNz9p4TZ+DSCQrh5oxaaFv4rzcGdVHOmDHVSt7ggDhYNY8A+MYS4tckKnNFhmt9XUSz9BbpEeqrxN28GfgNrCaEyKhZ1BvGMobNbwQWIAv0EkDrqtYvaM+M2PjJpBybSRYgJENTGsWdCrN9Zzla50HAAcSXMeIort06e9ZSCDIphsnffZ8z/AEeCVfCKiyOsTM1zlVyoQkm9hfXovW7BH6HiORP8KXWM+K3i/p6vLVI7nbh9g4lFQu5eZFVRdmkdUMR8hDMvONsuW9xar/i9nyYjCqJVVZwoaytmAcDgGsOPDh0+Sk0yDLpMvbv1jxV4ZANU3H8mnVFLtg7R5eEE+EvNcfzDp9PGmNDHh7Q4aVRzS0yKKKKKuqooorXiJwiMx4KCT6BeoJlahI8QPpGNVOKYcZm6i54D8vUasFJN1YDyTSt4UzFj5rm333Ppp3WejCba5vdbw3J0U21Ros4rRjMLyiFczpfgyHKwPQQeHoIIPSDSLZWxWwuefGYhsS6FuTkay5IyBoI1AVXOoLAXOnAG1WSqZ3RNviCIgnRBncdZ4InpP6U2LFMNhq3mwDWTcqw2V3SXNu6XvY0jmIHnPrJ/Kn1Yx5+J8nnqm7PwMTqTJiFiN7BSjvcWGt108noqJiMQ0js7m7MSxPlNTdn7OjkUl8RHEQbZWDkkWGvNHDW3orowoAo0CrWIN5IEyTp0H0uTS6u67uCk96cP2xfdS16Nk4fti+6loGxIe2Q+zL8KyGxYe2Q+zL8KrlB1r/J9imXZGPNA2Th+2L7qWve9OH7Wvupa9GxYu1w+zJ8K9Gxou1w+zJ8KnKDrX+T7ES7Ix5rzvTh+1r7qWpWz934JHAGKVgNWGR0JUcbM2gOtR+80Xa4fZk+FPMBufAUBkkzk6gqwUWPDRhf/APtZ6RSWwmTMV9vZHu0equxhcc0Y81I/ZHB+MferSDGbAhjcq2KUdIHJu2h4arodKsH7G4Xxm9tPhUTae6MKpmjlCZdWLnMLeZRe96wUamND5GO8z7I9624Jr4ZlmjH/AEkfenD9rX3UteHZOH7Wvupa2d5ou1w+zJ8KxOxou1w+zJ8K6+U/9r/J9izy7Ix5rA7Jw/bF91LWJ2Th+2L7qWth2LF2uH2ZPhWJ2LF2yH2ZPhRlB1r/ACfYiXZGPNYHZGH7YvuZah7RwMSKDHOspJsQEdLC3G7cer01NOxIe2Q+zL8KibQ2ekagpPHKSbEKHBAtx5wq8N83j6jjsLZDGoPVQ4WXDHmuidzHfIjmubsgCv1vHwDeVl+HXV63g3cxUkUseCnhSLE5i6yIzFOV/iGJ1OgfMTYqbFiQRew+fNlbROHmSVfqnUdanRl9I/Svo/crawmhy3vlAKnrRtV9XD1Vz4jPlaRJua60bDpHuEP6bK2kXrZuTumuzMKIFbOxYu72tmdrA2HQAFAA8lP6KKsSSZlZlX4/+PjSOCYgXHUHH+7+0KsFJt6sOTCHXwomDg/n+h9FM8JiBIiuODAH1iskHoPdD8R43705/SaHeB8OS3UUUVqSUUm3rnK4cqOLlUHpNz9wpzSPbnPxGGj/AJi5/tsR+RrPST9IgabMbE2Dng6rcE3wkAjRUHBQF9QtW2ku829Uez0EkySmM6F40zhT0ZrHm36CdKpW4vdYGIeSKVJnleaRoVjTPaFjdVY3AULqCTpa1a2wnVZgWBLvtXTmNhc1wLup7cMrhAf4jGRh/KObGPz9kV2zeHE5MNIekjKP7ub+tfNe9eL5XFynoU5B5k0/O/rpUFmUpTQbmgu8bh7lPZ0YZOuxKRTHZ+z45FJeeOIg2ysHJIsNeaOGv3UvFMcBsxZVJM8UdjbK5YE8NdAdNfurtRjJs5kbQJ+xVW3qUNiw9sh9mX4VkNjRdsh9mX4V4NhJ2vDe0/y1kNhp2rD+03y1jyg613lH9Uyr2RjzXo2PF2uH2ZPhXo2PF2uH2ZPhQNiJ2rD+03y1l3kTtWH9pvloyg613lH9UVeyMealbM3ajlcAYhHA1YIHBt52FhrTr9icP1ye0vy1owe5ClAXdix15lstjwtmW/Ct37DxePJ+H5a41IpzXP6NJcJdnhL0WlkIgWsGK9/YnD9b+0vy0fsTh+uT2l+Wj9h4vHk/D8tefsPF48n4flpHzY/5TvKeKtk+wMUkx+7iROVbExr0gMr3ynhewsajd54u1xezJ8Kd7Q3KVULJIRbUmTwQo4nmrekx2InasP7TfLXZo9KbFZMRnHX0R/U+qzvYWnNGPNazsaLtcPsyfCsTsaLtcPsyfCth2GnasP7TfLWJ2GnasP7T/LT8qOtd5R/VUq9kY81rOxYe2Q+zL8Kh7Q2ekYBSeOUk2socEacTmHDoqadhJ2vDe0/y1E2hs1YgCJopLm1oyxI04m4GlXhxJuAyjjsqy/6j1UOFlwx5paa6p3I9uWyqT/Dbkz/RJqvqa/qrlhqw7iYvJisvRIrD0rzl/I+uq/E4dajlwvb0h4cpohHpSOmxfTQoqPgMRykSP4yg+sa1zrf/ALqow37mFJUxCSxlxImQGJGzNZrkMHyhbjSzGskNpiSqrORIyXScRCHVlPBgQfSLUp3TlJgyHjGzIfXf9furzdje2LaCF4EmCDTPImRWPSFJPOt0kaeWsdj8zFYlOsq4/u1P+QrLFBZGYTtG6fsmNtY4dx/MU9ooorQlIpHiBfaEf8sTH1lhTyki/wDqB/8AD/8Aas9I/aO0E2Fp7it29GyGxeFlw6PyfLAIz2vZGIz2HSStwPPSHdvuax7NxSzYaR8jRmKaOTnZuBWRWFsrZlFxa1ibW6bZjMfHCuaWRI18Z2VR5rsbVjgdpxTrmhkSRR0oyuPNdSa1hzg2QuSkm32nywL5XufMoJr5nkkzMWPFiWPpN/1r6L7pDWw4/plPqSvnFat8PH1op/xG48VoP6bfFZimOz9mCVSTNDHY2tIxUnQa6A6a/dS8UwwGymlUsHiWxtZ5FQ8Ab2PRrXUjOqtnWq7VVombpqWNgjtWG94flrMbCHacN7Z+WsRu6/2uH98tZDd5vtcP75axZYdduCZV7KyGwx2nDe2flqXs/dflWty8TAatyZLMB0aEW41FG77fa4f3y09we5IyDlHYMeIW2XyWJGulZ6TTGwmfr2nsg7ldkMuObvRPurHGLviHUcLnKB+dK5Nki5y4qK3ReQ39NhavcXu/ZyI5Yso0GeVA3luANNa1DYTfaQe9WiA6TZujzn2QNyHDQG71l3q//ag943wrKLZK3GfFRZenLIb+i4tWHeFvtIPerXh2E32kHvVrQYjSP1twVZH+KcQ7qRyLdcQ7A9IykeXppXjt2eTcgzwqOK52KsR0Ei1Z4Hd4M4EkseU6cyRC1+iwI110qdj9ywEJjdsw155AW3TqBp11gFJECLVdSJg9keqbUrNmGb0kOwx2nDe2flrE7CHacN7Z+Wszu+32uH98tYHd5vtcP75a6GWHXbgk1eysTsEdqw3vD8tQ9obNEQBE0Mlza0bFiNL3Og0qYd3X+1w/vlqHtDZTQgEvE1zaySK567kDgKvDiguAys9kgoLbM1LjUzYc+TEwt1SL6ibH7iaiGvYTZ1PUy/mK1xG1mFp0hLBkZr6h3Wkvhk8mZfUxpJvN3N49pYrlsTI3JpHycUcfNIJJLSMx4m5FgBbmi9+FNN0G/wCOb9Dt+hp6DXnqG8iE0jUERrIju9Kd1djNg8KmHd+U5K6o9rExgkoGHQQpy6aaeitUfN2g388IPqIH6U8pJL/6gn/hP+RqtIMy09oIh6e4p3RRRWhKRSObTaCfzREeok/pTyke2eZisM/WWQ/3aD86zUmxoOoj1TYV5Gw+ipM24sm28TNiMVM6QRyyQwRJa+WFjGzXa4W7Kegk+QAVIxHc1GywcZs+aUSQAu8chVkmjTV4zlUWJUG17624cRdtmYB4JZVGUwSM0q6kMkkhvIlrWZSxLg3uCxFrWrVvPs2fEwtDBIkQkBWR2VnbIdCqqCBci4uTpfTXUdHKunKdiXNK9/E5TDoRwYMB/ehtXzgtfT+9GHJwutroUJsLDxTYXNhrwr5q2phuSnlTxXYDzXNvutS6AZR4jdYafUJ5thtPetApjgNkmVSwkhSxtaRwh6DcC3DWlwpjs/Y7zKWVowAbc+RUPQeB6Na6sZ1Vs61XaqtEzdNSxu6ftsN70fCsxu8ftsN70fCsRuzJ48HvkrIbtSePB75KxfMDrhgOKZU7KmbO3TaRtZYio4mNuUI6tLU4/Y7/AOeX1f7rRg9ybIM8rqx8ILa1/P01vG5o+2l+6uPHp4c+ykSH+E1obCkMzekXeI/bYf3o+FejYR+2w/vR8K24vdeRHIDR2+qWdVJHQSDWobvyePD71K7DaU1wBEcYDikFhH7V73iP2uH94PhXh2EftsP70fCve8EnjQ+9Sg7vyePD71Kt8wOuGA4qKnZXi7BNx++g4jhKL+jTjTw7m/8Azy+r/dKsFuu7uAWTL9Yo6uwHmHlpt+xo+2l+6uZTKYA4AUgDuZPinQ4dmZvSXH7qtGxHKxAcVzuEYjrtbrqId3j9thvej4U7x+5RyEpIzMOAewFunXo019FJDu3J48HvkrVR6a2IyeXFnZlumqPhyObvWJ3dP22G96PhUPaGyjCATJC9za0bhyNL3IA0FTDuzJ48Hvo6h7Q2Q8Kgs0ZBNuY6ueF9QOArXCjBzwMqDslzS3NkM1LjWzAxZpY18Z0HrYCtZprunh8+Mi/lJc/2An87VojvycJz9QJ3JbRNwC+g93sLnwbKDblOUAPVm5t6qe9e88GykEMWKxUs6gKIhKj5baDlGdGy+a1z1dNWt8JKNmMkFxM8LCMg5SHlBytfosWvfotVW3O7n5wEhcphsTiASeUad1KX8WPkWyt1sST5Rwrj0JobBbW1CxEQzeTtTDcRdrTWmx0wSLisJijErDoLEAcmPJ4Xmp+vO2gf5Yfzb/deptLEmeKN8OERs5aQSCQc1eatsoIJJvf+Xy1jsrn4zEv4uVPVx+9aVSjWcwazo2AqYdzjsT2iiimpKKSb2RnkA44xurj12/UU7rRjcMJI2Q/WBHrGhpUZleGW7FeG6q4FId9N6Tg8Fy0S55ZSkcC2LXkl8HQamwBNhxtbpqkbN7nu1sUwmxWPkgY6hVd2df7Y2VE8wJq2xo8uEjZEzzYKUOsZIGcoGUoCdAxjkYAnTMBVf2v3coorpHhZ+WGhSbLFlbqIBZj5rCtVFe6JDDoYtN6lzariFatlRT5JcHi5FmkVAUmAyGSN8ygsvQ6stjbQgqeJNcN39wBjxOe1hIov/UnNYerL66673OsPjJ5JsdjgUeZUjijsVyRKS18p1UFm0vqbEniKr/dZ3dzB2Uaj98n5Sr+Z9VJc7IUlkTRmnx5pkPpNLfFcfFMdn7IaZSweJbG1nkVDwBvY9GtLhTHZ+xJZ1LRqCAbG7IutgeDEdddmM+o2dYN2n8Cq0TN01MG7b/a4b3yVM2dug0jayRZRxMbCQg9Ggtb19FQxupiPEX3kXzU8wO6EyKLYgxk2LKubQ9VwwvbheuXSKYGMsjtmdk/Qn0T2Q5nMKkjdF+1Sff8APXv7Jv2mT8Xz1iN2sR2x/wAfz1kN25+1v+P565PzTv8Akt8n2rRUH8DjzWubcwtxnZiBpmW/35rgUsl3WlTVmiUdZcAfeKb/ALOT9rf8fz0Hduc8cW59v560QviDmWGkNI/wPsAqOgg/sOKR94W+0w/vVrbFurK+qmIjrD3H3CmP7Gte/Li/XkPzVvG7k/a3/H89aX/FGy6EZvi1yoIB0tOIWuLc0rwnZSeOVbfk1Z/sm/aZPv8Ano/Zyftb/j+eg7tz9rf8fz1zzS3EzNJHk+1NyY/hv5rw7ov2qT1N89JMfui0bWEkWX6pdxGT180+WnX7NYjtj/j+eom0d0JmW5nMrL4KtfptcAsxA/1T6PTS1/SpDZHsEew3lVfDmLGHFJju232uG98lQ9obJaEAl4mubWR1c9eoHAVMO6mI8RfeRfNULaOxZYAGkUAE2FmRtbX+qT1V2occOcBlmnYJW71mLZDNKgGrn3M9kmWVn6ysS+diCx9AA9dUuu7dy/d7kUXMNYxdv/LJx9Q09VI+KP8ApiCL3mXgLT+bUQrJv1fgVg3mwj4kx4OKYwB0Z5XT+JyUZRciH6uZnF26ApHTVLxvcJVOfhcXIkg1Uuo4/wBceVl89jTze7DS40LidmSj6Tg5JYiAy89bgSRkHTwkBAbQ28xpHs/uh7YLck2zS8nC+SaIeclrqB5bgVMMPDege8LOrjuRtSdsM6Y0WnwrtFK3HOFVXWS40N0cG/Tx0vapm6aExNIeMrs36fnel0kUuHwT8uVbE4l7yZPBDuAuROnKsaKgPTa/TVk2fheSiRPFUD09J9d65zzXpFn7RvP+im3Q+8+ikUUUU9JRRRRQhV9P+PjSPqYgXHVnH+7+0Ka4zEwxhpJWjUR+E7FRlB6yeFRd4tnmWK6+HGc6EcbjiPV94FVDfTd+LaeHhxLll5Fh9IyeFyQ/iWBuLpfODYkKWtxpFHAbFMI2A2j3GPqnP6TQ7wPslm8ndRfGs2E2VC0zOCplyngdCyKbZR/O9gOrpq3HAz4nAqMSgXExDnWsyuwGpUjQhhrboOnRTXd/YOGwcQTCoqIbG66l9NGL8X06SamY/GrBG0khsiDMzeKo4sfIBqfNWmOGRWZMCzeqNcWkEL5j3n2N9GnIA/dvzk83SvoOnmtWjAbEknUsgUgG2routgeDG/TXZO6Jugs6FltlfnKw1CSHgdPqt+vmrj0O7OIcsBHcoxRrsgswANucRfQg38tNo1MJhFkRwa9t5Nx1G8X996eWAms0TBTLZ2507NclEy6hgyvqCLCyE2PT6Ked4MZ2w/j+NRMBupi4ltHiFjB1KjNxIF72Gp6PRUrvFje2f5/CubSKWYj55ZktHRPuD6rQyHIZpxWXeDF9sP4/jXveHF9rP4/jWPePG9r/AM/hXvePG9r/AMvhWfLHrofk+1Xq9k48173ixfaz+P4173ixfaz+Ose8mN7X/l8K97yY3tf+Xwqcseuh+T7UVeycea97xYrtZ/HR3ixfaz+OvO8mM7X/AJfCjvJje1/5fCjLHrofk+1FXsnHmve8WL7Wfx14dg4vtZ/H8a87yY3tf+Xwo7x43tf+Xwoyx66H5PtRV7Jx5o7wYvth/HXn7P4vth/H8aO8eN7X/n8K87xY3tn+fwqMseuh+T7UVeyceaRY3c2ZGsMjDjmzIl+vRiDSzaGxpIAGcKATYZXRtbX4KTVk2nunipV586ylblVN736gSLC9I13TxGdFKBc5te6EC2pJyk2AHw6a7VGpoc0F8ZhlfYR6keizPhyNjT+fmtTdx9hmecORdYyLDxpD4K+jj6uuu44jGpgIo4LStLLm/gxmZ1058xUa5FJUX14roaT7o7GiwGGOIl5sUKMwJ46C7ynrJ6PPp0Uh21tPauBnO0Qiy4eZIy8Q5wijAJSNiBmUjOTnW63Y3HCs8KdKimO665o2cTfuS4hqjJjx7+S3bR7kUkLfSNlYqSN7XyuzAtfX+IBfXqcHjqal7rb6bSOJTBYzCgSm55YjIAieG5C3SToAKkC7LVm3V3+wu0IyY3yOozPE5Cso6W6mX+YaddqabVxKQoZiAWVSqf3kGw85VSf6fJT4kYtacqLkkAkyS/EH6RjVX6mHGZv6zwH5eo1YKU7uYAxxZn8OU52PTrwH3385NNqw0dpql7r3W8BgrxSJ1RcLEUUUVoSkUUUUIRVcf/h4m/8A7E516lf9B+h8lWOo20MCs0ZRuB9YPQR5aRGhlwm28Wj82pkNwBkbjeq6MLs7Y6tIckVgzDMzM1mJ5kQYk2ubZU8l6ok+Kxm8s2SMNh8Ajc5j028a2kknTkHNXpN7E3HaGxUx0LYDF6SJrDL0ggc1l6TpoR0rcdFTNjby4eLLgxGYp4wFOGjjdgB46MFymI8Q5I462NxWuBHD2VwOlpnoQ5paZJpsfd5MNhxhwzyRKMqiQ5iF8XNpp1Do4DQADnO/m4rBxLFYOpvFIQCDbURvcWuOg/7t1Dam1I8NC80zBI4xdmP3ADpJOgHSTVD3R39bGCc4mBhgzJljnbUIGOkcp8mnPGi5gCeBpL4L4n1WWOGnXsOsFTDiVbDcuTz7z4yNiryMrKbEFUBB9msRvbivtj7KfLXVN9e5ysgLAEgeDIBd0HUw+uv/AHTjXI9r7Clwp/eC6ng41U+noPkNPorqLFNR8NrX6pC3u1pzq4FZriQpI3sxX2p9lPlrL9q8V9qfZT5aSA1kDXQ+To/VtwCXlH6zirFgNvYuaRUWYAsbDMEA/wAakJtLFmSVOX0hDl2ypwQ20FtSegUo3cF8VD5HBPkA6T1CpxxbxYvEBY84lMispuAVYmzZvqj+bhWCPBhiI5jGMzZ3N17dnhrTWuMgSTftTBcRjTIqrPdXj5UPlXwANeblvmuQLeUVoO08UeRKz3Wa+ViqLlyGz5hbS3HQnSt8OPUzxrE//wCNA4SxuJZLC8YJ8JdPTbSscXiHd8PJAAmIKPeM5QFA6Qr6KWuxtxN/TWMAVgHQ2izS0DQ4idlk5AzuFokmaLCce5R9o7bnitlxiS3vcIq6W67r5agnevFfan2U+Ws9v47lUjMiBJwzB7DKSgAszDoNyR6D0UjJrp0WjQXQwXw2zt0N17ABJJe9wdYTvTg72Yr7U+yny1id7cV9sfZT5aTk022LuzLiiCBkj6ZGGn9o+sfu8tXiwaJCbXexoHcFDXRHGQJUjA7wY2ZwkcjMx/lTTyk5dB5a6fuDuIEGd9Qxu72tyjXvlUDggP8A3qk7q7iRYWLPLaOMDM5chWYLrmdjbKo6tPR0y9u7/wAuFjEsOz5pMMB/GLLEMo4MI7M6pbgzKo9FcmoKSZMYGs1SALtU9moKzohZZOZ9O5Td997xsxYmkg5XDyExuVKgobXAysMrKVDdI8Hy1ju1v5s6ZFigmWOwssUl4yB0KofQgcAFJAGgrDAbwQ7awbnD6SxlW5OQC6Spzo83EFGK2uOILDrFI27m2F2jC2IESwPMuaGOIhFS17coACrOWPPsNLBRqCzbg1gEnWFZU2n7l+EbHxYpECKmZ3jW2R5NOTOX6o8Im2hsNONM2/5uJtxhgOvU7/qP0HlpfgdkJgIUwOFu0rgcrIePDVj4otwH1Rw1Otp2bgFgjCLwHE9Z6Sa58VxjvqTm1t+3ZxwTh0G1tJu4qUKKKK0JCKKKKEIooooQiiiihCXbZ2QJ1BByyJqj9R6vNUbZW1S5ZHULiFFiDpny3INwOGt9L8binVLdr7GE4BBySL4DjiPIbcR+VZokNzXZSHfpGvmmtcCKrrtB1clzPbmDxm29pfRZkbDYbDWd1uCSGuBICNHZrMFPBQD03Bt27GxZ/ojxOY0iyyQ4aIR5QYjmVJpxe7Ow52UW4m+p5ueIcykRzscPikvyOJW3T5+a6mwuh5psOBAs52RgZoojy8xnmIuWyrGlxeyoi+CPKbk9J4AbG0lsVnRslo0hVe0tsKr029+D2SsOBDTTyxqsYjjBml4aZiSAGPQt9BawAtWU2Dw+NOXk5MNK4J5KePKJANTYXKN5cpJHSKrPcV2JyjYjHT86UyNGC3EMQGmbyMS4XzAjpq87fwK7RwzJDIAyuhWRSQ8Lo4zEEc5JAuYW0OtjxopEGG81HCe3ahrywzC5jvH3KshLIDF5Rz4j+qf90qlY7dXEw8Yy48ZOePUNR6RXft8d5BsrCpLlDqrJHyZYhmB00c31CqSbg3txFQBtfBTJHJiIXwnLBSjyDk1bOLqOUQmPMR0MQfJVIbqXCHQdWGp1+Itxmm12OzhLu4L56bTQ8eo/Ci9fRmP7nkUvSG8kiK/36UixHcfiPBIfQZU/LSnt+JOGfCPgQeCKjDc5cQvXt67KO4yniL72WpeH7kUS6lIR5Tnf/LSrH4m3RDdgB7oyY0uC4fGpY2UEnqAufUKc4Hc/ES8U5NeuTm/h8L7q7lhtx4IFuzWUDURoqD7gSay3Y2tgcRK6YNeUMVs8hU2UtewvJZibqfBFtKU6mUqIOgwNGsmfpZvR9MaSdyo27fcpuQzKX/mkGVPQnFvTeujbO2FHChaILNIugLMFUMDYgWDZLeYnStREmMkxGGxAEaIsZXkZZQ7rKHAYuMpAujDLY6jU20rnmA7nGNwxdtnYspLExSWFjkDEWKsDqjq6lWAZdLkXuDSmUYPdXjPrO23eAFgUOikiQsCuuP2Idr4Fo8QxjmBdWRCwSOZG0DLf96tspu3EMGAUkWrvc43qkw8p2VtDmyIckLNqCOiK58IEaoekG3UKx3X3zxUW0Fh2jByDYgCMvYqjyppE3SpJF0JU68zQWqyb+bgLtJoWU8lKjC8wtcRi5K26WzWK9RufIdeb0H3G0bElJd1N2Poe3cUINMOYA5A4IZmBSP0FJCB0LVkMMeBaRYAXxGIkeS3GxkYtw4KouTbS5uTxJr1J1gH0fBgySsbvIxLktYAySOfDbQDqFgOgCmeyNjCG7Mc8reE5469Av0Vz4sd0Z1SGdhd+afRODQ0Vn+A/NC92NsjkQSxzSPq7+XqHkplRRV2MDG1WpTnFxmUUUUVdVRRRRQhFFFFCEUUUUIRRRRQhRcfs5J1yyC46D0g9YPRSbNPgtDeaEdP10Hw+7zVY6KREghxrAyOvjrTGxCBI2jUqrgcJlaWXZ0kf748pJh5cwTlCADICvOjJsL6MptwBuSr7n24MuElnxOMYNiJXuDG75bG7Mx4XLM3Ag2Cjrqz47duOQ50JifjmTTXyj4WqKcVisPpKgnTxk8K3lA+HpqRSYkMERB/9C3mN6vUa7MPgVRO6o7Y/aOE2dGeHPfjYF7nW3ixIx/vq57EwsmNhk+loqKJgiQocyKuDlFiCQL5pI21sOblGlK8PsXBHFfS8PK2HxOoPKkyK2YWIZZG6gBzXXhVg2RhMWZmfESQGJVtEkAdQzMedJJmJ1A0ABI5xPG1ahHhxGDJkWJbmlthCe1yjuzfu8RgSpKco7CQhigZQ8PhWIuAGPHoJrq1ct7r+HebEYHko5ZORdmkyRyOFBaEi5VSOCnTyVeBnhVCsGA2dg58RymDYA4SRS7xyO0b50bNGQCVawIN+g+mq/wBz7F9+cXisTihyiRFVghbnRxh85vkOhfKq84i+p8luhbO2bEjSSxAAT5SwC5QSoIzEdZFgf6RVE3R2NJsTGYhHjkfCYizRTRo8oQoWypIqAspyva9rc0delmuBDpX2S90KNt/HnY+2IBBzcNiwolgH8MMX5Mui8EIuraWvY9da9g/8DeTEQ8ExYZl6ruOWX8QkX00x2nsCTa21YJuTePCYQKc8itGZXDZ7IjgNluFBYgCwNuIp5vfuGmNlixCTNh54LZZVCsLA5hmU2vYk21+sb3q1doADtIt9kJljv3eOw7/apLC3lK2lQ+gJIP76x2rHKmJikw8ecuDHMC2ROTW7I5ex5yuSAACSJG6tIGHniw7iSfEtipgCikKgVA1swRIwFUmwuSSdLXA0qX9NxWI/hIIUP138L0C36emue+lQ2mq3pHULfzxTBCcbTYNqY7UxUKJ+/wAhBscpAa5Guika69NqVmWfG6KDDCfrHw2Hk/7bympeB3bRDnkJlk8Z9R6B8b04pVSJFz7BqHueGKms1mbadfJRNn7MSBcsYt1npPlJqXRRWhrQ0SFyUSSZlFFFFWUIooooQiiiihCKKKKEIooooQiiiihCKKKKEIooooQouL2XFL4aK3ltr6xrSw7qqpvDLJEfIbj1cfvp7RSXwIbzMi3XpxTGxHNsBSL6DjE8GdHH862/IH8695fHDjHC3mJH5mnlFU+Xlc5w8eM1OV1gYcEk+m4z7CP2x8a85fGnhHCvnJP5GndFTkD/ADdu4Iyg/iN/FI/oOMfwp0T+hbn7x+tA3VVtZpZZfITYerX86e0VHy0M50z3knkjLO0WdyiYTZUUXgIqnrtc+s61Loop7WhokBJLJJtKKKKKsoRRRRQhFFFFCEUUUUIRRRRQhf/Z"/>
          <p:cNvSpPr>
            <a:spLocks noChangeAspect="1" noChangeArrowheads="1"/>
          </p:cNvSpPr>
          <p:nvPr/>
        </p:nvSpPr>
        <p:spPr bwMode="auto">
          <a:xfrm>
            <a:off x="8950325" y="-144463"/>
            <a:ext cx="304800" cy="304801"/>
          </a:xfrm>
          <a:prstGeom prst="rect">
            <a:avLst/>
          </a:prstGeom>
          <a:noFill/>
          <a:ln w="9525">
            <a:noFill/>
            <a:miter lim="800000"/>
            <a:headEnd/>
            <a:tailEnd/>
          </a:ln>
        </p:spPr>
        <p:txBody>
          <a:bodyPr/>
          <a:lstStyle/>
          <a:p>
            <a:endParaRPr lang="en-US"/>
          </a:p>
        </p:txBody>
      </p:sp>
      <p:sp>
        <p:nvSpPr>
          <p:cNvPr id="3077" name="AutoShape 8" descr="http://upload.wikimedia.org/wikipedia/en/8/8a/Seal_of_San_Sebastian_College-Recoletos_de_Manila.svg"/>
          <p:cNvSpPr>
            <a:spLocks noChangeAspect="1" noChangeArrowheads="1"/>
          </p:cNvSpPr>
          <p:nvPr/>
        </p:nvSpPr>
        <p:spPr bwMode="auto">
          <a:xfrm>
            <a:off x="8950325" y="-144463"/>
            <a:ext cx="304800" cy="304801"/>
          </a:xfrm>
          <a:prstGeom prst="rect">
            <a:avLst/>
          </a:prstGeom>
          <a:noFill/>
          <a:ln w="9525">
            <a:noFill/>
            <a:miter lim="800000"/>
            <a:headEnd/>
            <a:tailEnd/>
          </a:ln>
        </p:spPr>
        <p:txBody>
          <a:bodyPr/>
          <a:lstStyle/>
          <a:p>
            <a:endParaRPr lang="en-US"/>
          </a:p>
        </p:txBody>
      </p:sp>
      <p:sp>
        <p:nvSpPr>
          <p:cNvPr id="3078" name="AutoShape 10" descr="http://upload.wikimedia.org/wikipedia/en/8/8a/Seal_of_San_Sebastian_College-Recoletos_de_Manila.svg"/>
          <p:cNvSpPr>
            <a:spLocks noChangeAspect="1" noChangeArrowheads="1"/>
          </p:cNvSpPr>
          <p:nvPr/>
        </p:nvSpPr>
        <p:spPr bwMode="auto">
          <a:xfrm>
            <a:off x="8950325" y="-144463"/>
            <a:ext cx="304800" cy="304801"/>
          </a:xfrm>
          <a:prstGeom prst="rect">
            <a:avLst/>
          </a:prstGeom>
          <a:noFill/>
          <a:ln w="9525">
            <a:noFill/>
            <a:miter lim="800000"/>
            <a:headEnd/>
            <a:tailEnd/>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72CF-CA4D-942F-7A32-2078D637D89C}"/>
              </a:ext>
            </a:extLst>
          </p:cNvPr>
          <p:cNvSpPr>
            <a:spLocks noGrp="1"/>
          </p:cNvSpPr>
          <p:nvPr>
            <p:ph type="title"/>
          </p:nvPr>
        </p:nvSpPr>
        <p:spPr/>
        <p:txBody>
          <a:bodyPr/>
          <a:lstStyle/>
          <a:p>
            <a:r>
              <a:rPr lang="en-PH" sz="3200" dirty="0"/>
              <a:t>Example: Khan Academy (US Aligned)</a:t>
            </a:r>
          </a:p>
        </p:txBody>
      </p:sp>
      <p:pic>
        <p:nvPicPr>
          <p:cNvPr id="5" name="Picture 4">
            <a:extLst>
              <a:ext uri="{FF2B5EF4-FFF2-40B4-BE49-F238E27FC236}">
                <a16:creationId xmlns:a16="http://schemas.microsoft.com/office/drawing/2014/main" id="{E6ED8653-4E0E-B385-E4CE-CAFBDF2A7B46}"/>
              </a:ext>
            </a:extLst>
          </p:cNvPr>
          <p:cNvPicPr>
            <a:picLocks noChangeAspect="1"/>
          </p:cNvPicPr>
          <p:nvPr/>
        </p:nvPicPr>
        <p:blipFill>
          <a:blip r:embed="rId3"/>
          <a:stretch>
            <a:fillRect/>
          </a:stretch>
        </p:blipFill>
        <p:spPr>
          <a:xfrm>
            <a:off x="233464" y="2395482"/>
            <a:ext cx="7091464" cy="1945789"/>
          </a:xfrm>
          <a:prstGeom prst="rect">
            <a:avLst/>
          </a:prstGeom>
        </p:spPr>
      </p:pic>
      <p:pic>
        <p:nvPicPr>
          <p:cNvPr id="4098" name="Picture 2">
            <a:extLst>
              <a:ext uri="{FF2B5EF4-FFF2-40B4-BE49-F238E27FC236}">
                <a16:creationId xmlns:a16="http://schemas.microsoft.com/office/drawing/2014/main" id="{BE42DAAF-A482-9B68-DB2E-5F505DF544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72" y="1376927"/>
            <a:ext cx="5894962" cy="9579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4188FF-1C8E-838E-5F16-DF16385E5B28}"/>
              </a:ext>
            </a:extLst>
          </p:cNvPr>
          <p:cNvPicPr>
            <a:picLocks noChangeAspect="1"/>
          </p:cNvPicPr>
          <p:nvPr/>
        </p:nvPicPr>
        <p:blipFill>
          <a:blip r:embed="rId5"/>
          <a:stretch>
            <a:fillRect/>
          </a:stretch>
        </p:blipFill>
        <p:spPr>
          <a:xfrm>
            <a:off x="155642" y="4462518"/>
            <a:ext cx="6011694" cy="2048232"/>
          </a:xfrm>
          <a:prstGeom prst="rect">
            <a:avLst/>
          </a:prstGeom>
        </p:spPr>
      </p:pic>
    </p:spTree>
    <p:extLst>
      <p:ext uri="{BB962C8B-B14F-4D97-AF65-F5344CB8AC3E}">
        <p14:creationId xmlns:p14="http://schemas.microsoft.com/office/powerpoint/2010/main" val="3188000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8029-6A9A-B0BF-C446-8621ACB83702}"/>
              </a:ext>
            </a:extLst>
          </p:cNvPr>
          <p:cNvSpPr>
            <a:spLocks noGrp="1"/>
          </p:cNvSpPr>
          <p:nvPr>
            <p:ph type="title"/>
          </p:nvPr>
        </p:nvSpPr>
        <p:spPr/>
        <p:txBody>
          <a:bodyPr/>
          <a:lstStyle/>
          <a:p>
            <a:r>
              <a:rPr lang="en-PH" sz="2400" dirty="0"/>
              <a:t>Strategy 3: Using International Standards</a:t>
            </a:r>
          </a:p>
        </p:txBody>
      </p:sp>
      <p:pic>
        <p:nvPicPr>
          <p:cNvPr id="4" name="Picture 3">
            <a:extLst>
              <a:ext uri="{FF2B5EF4-FFF2-40B4-BE49-F238E27FC236}">
                <a16:creationId xmlns:a16="http://schemas.microsoft.com/office/drawing/2014/main" id="{4661B75E-C592-40E7-9EEB-9ADA58D19922}"/>
              </a:ext>
            </a:extLst>
          </p:cNvPr>
          <p:cNvPicPr>
            <a:picLocks noChangeAspect="1"/>
          </p:cNvPicPr>
          <p:nvPr/>
        </p:nvPicPr>
        <p:blipFill>
          <a:blip r:embed="rId2"/>
          <a:stretch>
            <a:fillRect/>
          </a:stretch>
        </p:blipFill>
        <p:spPr>
          <a:xfrm>
            <a:off x="425002" y="1971315"/>
            <a:ext cx="8293996" cy="3758081"/>
          </a:xfrm>
          <a:prstGeom prst="rect">
            <a:avLst/>
          </a:prstGeom>
        </p:spPr>
      </p:pic>
    </p:spTree>
    <p:extLst>
      <p:ext uri="{BB962C8B-B14F-4D97-AF65-F5344CB8AC3E}">
        <p14:creationId xmlns:p14="http://schemas.microsoft.com/office/powerpoint/2010/main" val="1378596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z="2800" dirty="0"/>
              <a:t>Strategy 3: Using International Standards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9699981"/>
              </p:ext>
            </p:extLst>
          </p:nvPr>
        </p:nvGraphicFramePr>
        <p:xfrm>
          <a:off x="2084640" y="1904103"/>
          <a:ext cx="6811935" cy="4637661"/>
        </p:xfrm>
        <a:graphic>
          <a:graphicData uri="http://schemas.openxmlformats.org/drawingml/2006/table">
            <a:tbl>
              <a:tblPr firstRow="1" bandRow="1">
                <a:tableStyleId>{93296810-A885-4BE3-A3E7-6D5BEEA58F35}</a:tableStyleId>
              </a:tblPr>
              <a:tblGrid>
                <a:gridCol w="1549079">
                  <a:extLst>
                    <a:ext uri="{9D8B030D-6E8A-4147-A177-3AD203B41FA5}">
                      <a16:colId xmlns:a16="http://schemas.microsoft.com/office/drawing/2014/main" val="20000"/>
                    </a:ext>
                  </a:extLst>
                </a:gridCol>
                <a:gridCol w="1315714">
                  <a:extLst>
                    <a:ext uri="{9D8B030D-6E8A-4147-A177-3AD203B41FA5}">
                      <a16:colId xmlns:a16="http://schemas.microsoft.com/office/drawing/2014/main" val="20001"/>
                    </a:ext>
                  </a:extLst>
                </a:gridCol>
                <a:gridCol w="1315714">
                  <a:extLst>
                    <a:ext uri="{9D8B030D-6E8A-4147-A177-3AD203B41FA5}">
                      <a16:colId xmlns:a16="http://schemas.microsoft.com/office/drawing/2014/main" val="20002"/>
                    </a:ext>
                  </a:extLst>
                </a:gridCol>
                <a:gridCol w="1315714">
                  <a:extLst>
                    <a:ext uri="{9D8B030D-6E8A-4147-A177-3AD203B41FA5}">
                      <a16:colId xmlns:a16="http://schemas.microsoft.com/office/drawing/2014/main" val="20003"/>
                    </a:ext>
                  </a:extLst>
                </a:gridCol>
                <a:gridCol w="1315714">
                  <a:extLst>
                    <a:ext uri="{9D8B030D-6E8A-4147-A177-3AD203B41FA5}">
                      <a16:colId xmlns:a16="http://schemas.microsoft.com/office/drawing/2014/main" val="20004"/>
                    </a:ext>
                  </a:extLst>
                </a:gridCol>
              </a:tblGrid>
              <a:tr h="379106">
                <a:tc>
                  <a:txBody>
                    <a:bodyPr/>
                    <a:lstStyle/>
                    <a:p>
                      <a:pPr algn="ctr"/>
                      <a:r>
                        <a:rPr lang="en-PH" sz="1400" dirty="0"/>
                        <a:t>CEFR Level</a:t>
                      </a:r>
                      <a:endParaRPr lang="en-US" sz="1400" dirty="0"/>
                    </a:p>
                  </a:txBody>
                  <a:tcPr anchor="ctr"/>
                </a:tc>
                <a:tc>
                  <a:txBody>
                    <a:bodyPr/>
                    <a:lstStyle/>
                    <a:p>
                      <a:pPr algn="ctr"/>
                      <a:r>
                        <a:rPr lang="en-PH" sz="1400" dirty="0"/>
                        <a:t>Malaysia</a:t>
                      </a:r>
                    </a:p>
                    <a:p>
                      <a:pPr marL="0" marR="0" indent="0" algn="ctr" defTabSz="914400" rtl="0" eaLnBrk="1" fontAlgn="auto" latinLnBrk="0" hangingPunct="1">
                        <a:lnSpc>
                          <a:spcPct val="100000"/>
                        </a:lnSpc>
                        <a:spcBef>
                          <a:spcPts val="0"/>
                        </a:spcBef>
                        <a:spcAft>
                          <a:spcPts val="0"/>
                        </a:spcAft>
                        <a:buClrTx/>
                        <a:buSzTx/>
                        <a:buFontTx/>
                        <a:buNone/>
                        <a:tabLst/>
                        <a:defRPr/>
                      </a:pPr>
                      <a:r>
                        <a:rPr lang="en-PH" sz="1400" b="1" dirty="0"/>
                        <a:t>(PISA Rank</a:t>
                      </a:r>
                      <a:r>
                        <a:rPr lang="en-PH" sz="1400" b="1" baseline="0" dirty="0"/>
                        <a:t> 52/79)</a:t>
                      </a:r>
                      <a:endParaRPr lang="en-US" sz="1400" b="1" dirty="0"/>
                    </a:p>
                    <a:p>
                      <a:pPr algn="ctr"/>
                      <a:endParaRPr lang="en-US" sz="1400" dirty="0"/>
                    </a:p>
                  </a:txBody>
                  <a:tcPr anchor="ctr"/>
                </a:tc>
                <a:tc>
                  <a:txBody>
                    <a:bodyPr/>
                    <a:lstStyle/>
                    <a:p>
                      <a:pPr algn="ctr"/>
                      <a:r>
                        <a:rPr lang="en-PH" sz="1400" dirty="0"/>
                        <a:t>Thailand</a:t>
                      </a:r>
                    </a:p>
                    <a:p>
                      <a:pPr marL="0" marR="0" indent="0" algn="ctr" defTabSz="914400" rtl="0" eaLnBrk="1" fontAlgn="auto" latinLnBrk="0" hangingPunct="1">
                        <a:lnSpc>
                          <a:spcPct val="100000"/>
                        </a:lnSpc>
                        <a:spcBef>
                          <a:spcPts val="0"/>
                        </a:spcBef>
                        <a:spcAft>
                          <a:spcPts val="0"/>
                        </a:spcAft>
                        <a:buClrTx/>
                        <a:buSzTx/>
                        <a:buFontTx/>
                        <a:buNone/>
                        <a:tabLst/>
                        <a:defRPr/>
                      </a:pPr>
                      <a:r>
                        <a:rPr lang="en-PH" sz="1400" b="1" dirty="0"/>
                        <a:t>(PISA Rank</a:t>
                      </a:r>
                      <a:r>
                        <a:rPr lang="en-PH" sz="1400" b="1" baseline="0" dirty="0"/>
                        <a:t> 61/79)</a:t>
                      </a:r>
                      <a:endParaRPr lang="en-US" sz="1400" b="1" dirty="0"/>
                    </a:p>
                    <a:p>
                      <a:pPr algn="ctr"/>
                      <a:endParaRPr lang="en-US" sz="1400" dirty="0"/>
                    </a:p>
                  </a:txBody>
                  <a:tcPr anchor="ctr"/>
                </a:tc>
                <a:tc>
                  <a:txBody>
                    <a:bodyPr/>
                    <a:lstStyle/>
                    <a:p>
                      <a:pPr algn="ctr"/>
                      <a:r>
                        <a:rPr lang="en-PH" sz="1400" dirty="0"/>
                        <a:t>Vietnam</a:t>
                      </a:r>
                      <a:endParaRPr lang="en-US" sz="1400" dirty="0"/>
                    </a:p>
                  </a:txBody>
                  <a:tcPr anchor="ctr"/>
                </a:tc>
                <a:tc>
                  <a:txBody>
                    <a:bodyPr/>
                    <a:lstStyle/>
                    <a:p>
                      <a:pPr algn="ctr"/>
                      <a:r>
                        <a:rPr lang="en-PH" sz="1200" dirty="0"/>
                        <a:t>Philippines</a:t>
                      </a:r>
                    </a:p>
                    <a:p>
                      <a:pPr algn="ctr"/>
                      <a:r>
                        <a:rPr lang="en-PH" sz="1400" b="1" dirty="0"/>
                        <a:t>(PISA Rank</a:t>
                      </a:r>
                      <a:r>
                        <a:rPr lang="en-PH" sz="1400" b="1" baseline="0" dirty="0"/>
                        <a:t> 79/79)</a:t>
                      </a:r>
                      <a:endParaRPr lang="en-US" sz="1400" b="1" dirty="0"/>
                    </a:p>
                  </a:txBody>
                  <a:tcPr anchor="ctr"/>
                </a:tc>
                <a:extLst>
                  <a:ext uri="{0D108BD9-81ED-4DB2-BD59-A6C34878D82A}">
                    <a16:rowId xmlns:a16="http://schemas.microsoft.com/office/drawing/2014/main" val="10000"/>
                  </a:ext>
                </a:extLst>
              </a:tr>
              <a:tr h="504360">
                <a:tc>
                  <a:txBody>
                    <a:bodyPr/>
                    <a:lstStyle/>
                    <a:p>
                      <a:r>
                        <a:rPr lang="en-PH" sz="1400" dirty="0"/>
                        <a:t>C1 or higher - Proficient</a:t>
                      </a:r>
                      <a:endParaRPr lang="en-US" sz="1400" dirty="0"/>
                    </a:p>
                  </a:txBody>
                  <a:tcPr anchor="ctr"/>
                </a:tc>
                <a:tc>
                  <a:txBody>
                    <a:bodyPr/>
                    <a:lstStyle/>
                    <a:p>
                      <a:pPr algn="ctr"/>
                      <a:r>
                        <a:rPr lang="en-PH" sz="1400" dirty="0"/>
                        <a:t>English Teacher</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400" dirty="0"/>
                        <a:t>English Teacher</a:t>
                      </a:r>
                      <a:endParaRPr lang="en-US" sz="1400" dirty="0"/>
                    </a:p>
                    <a:p>
                      <a:pPr algn="ct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400" dirty="0"/>
                        <a:t>English Teacher</a:t>
                      </a:r>
                      <a:endParaRPr lang="en-US" sz="1400" dirty="0"/>
                    </a:p>
                    <a:p>
                      <a:pPr algn="ctr"/>
                      <a:endParaRPr lang="en-US" sz="1400" dirty="0"/>
                    </a:p>
                  </a:txBody>
                  <a:tcPr anchor="ctr"/>
                </a:tc>
                <a:tc>
                  <a:txBody>
                    <a:bodyPr/>
                    <a:lstStyle/>
                    <a:p>
                      <a:pPr algn="ctr"/>
                      <a:r>
                        <a:rPr lang="en-PH" sz="1400" b="1" kern="1200" dirty="0">
                          <a:solidFill>
                            <a:srgbClr val="FF0000"/>
                          </a:solidFill>
                          <a:latin typeface="+mn-lt"/>
                          <a:ea typeface="+mn-ea"/>
                          <a:cs typeface="+mn-cs"/>
                        </a:rPr>
                        <a:t>No target</a:t>
                      </a:r>
                      <a:endParaRPr lang="en-US" sz="1400" b="1" kern="1200" dirty="0">
                        <a:solidFill>
                          <a:srgbClr val="FF0000"/>
                        </a:solidFill>
                        <a:latin typeface="+mn-lt"/>
                        <a:ea typeface="+mn-ea"/>
                        <a:cs typeface="+mn-cs"/>
                      </a:endParaRPr>
                    </a:p>
                  </a:txBody>
                  <a:tcPr anchor="ctr"/>
                </a:tc>
                <a:extLst>
                  <a:ext uri="{0D108BD9-81ED-4DB2-BD59-A6C34878D82A}">
                    <a16:rowId xmlns:a16="http://schemas.microsoft.com/office/drawing/2014/main" val="10001"/>
                  </a:ext>
                </a:extLst>
              </a:tr>
              <a:tr h="918574">
                <a:tc>
                  <a:txBody>
                    <a:bodyPr/>
                    <a:lstStyle/>
                    <a:p>
                      <a:r>
                        <a:rPr lang="en-PH" sz="1400" dirty="0"/>
                        <a:t>B2 – Upper-Intermediate</a:t>
                      </a:r>
                      <a:endParaRPr lang="en-US" sz="1400" dirty="0"/>
                    </a:p>
                  </a:txBody>
                  <a:tcPr anchor="ctr"/>
                </a:tc>
                <a:tc>
                  <a:txBody>
                    <a:bodyPr/>
                    <a:lstStyle/>
                    <a:p>
                      <a:pPr algn="ctr"/>
                      <a:r>
                        <a:rPr lang="en-PH" sz="1200"/>
                        <a:t>Higher Ed </a:t>
                      </a:r>
                      <a:r>
                        <a:rPr lang="en-PH" sz="1200" dirty="0"/>
                        <a:t>(High</a:t>
                      </a:r>
                      <a:r>
                        <a:rPr lang="en-PH" sz="1200" baseline="0" dirty="0"/>
                        <a:t> B2)</a:t>
                      </a:r>
                    </a:p>
                    <a:p>
                      <a:pPr algn="ctr"/>
                      <a:endParaRPr lang="en-PH" sz="1200" dirty="0"/>
                    </a:p>
                    <a:p>
                      <a:pPr algn="ctr"/>
                      <a:r>
                        <a:rPr lang="en-PH" sz="1200" dirty="0"/>
                        <a:t>High School (Low B2)</a:t>
                      </a:r>
                      <a:endParaRPr lang="en-US" sz="1200" dirty="0"/>
                    </a:p>
                  </a:txBody>
                  <a:tcPr anchor="ctr"/>
                </a:tc>
                <a:tc>
                  <a:txBody>
                    <a:bodyPr/>
                    <a:lstStyle/>
                    <a:p>
                      <a:pPr algn="ctr"/>
                      <a:r>
                        <a:rPr lang="en-PH" sz="1400" dirty="0"/>
                        <a:t>Higher</a:t>
                      </a:r>
                      <a:r>
                        <a:rPr lang="en-PH" sz="1400" baseline="0" dirty="0"/>
                        <a:t> Ed</a:t>
                      </a:r>
                      <a:endParaRPr lang="en-US" sz="1400" dirty="0"/>
                    </a:p>
                  </a:txBody>
                  <a:tcPr anchor="ctr"/>
                </a:tc>
                <a:tc>
                  <a:txBody>
                    <a:bodyPr/>
                    <a:lstStyle/>
                    <a:p>
                      <a:pPr algn="ctr"/>
                      <a:r>
                        <a:rPr lang="en-PH" sz="1400" dirty="0"/>
                        <a:t>Higher</a:t>
                      </a:r>
                      <a:r>
                        <a:rPr lang="en-PH" sz="1400" baseline="0" dirty="0"/>
                        <a:t> Ed</a:t>
                      </a:r>
                      <a:endParaRPr lang="en-US" sz="1400" dirty="0"/>
                    </a:p>
                  </a:txBody>
                  <a:tcPr anchor="ctr"/>
                </a:tc>
                <a:tc>
                  <a:txBody>
                    <a:bodyPr/>
                    <a:lstStyle/>
                    <a:p>
                      <a:pPr algn="ctr"/>
                      <a:r>
                        <a:rPr lang="en-PH" sz="1400" b="1" kern="1200" dirty="0">
                          <a:solidFill>
                            <a:srgbClr val="FF0000"/>
                          </a:solidFill>
                          <a:latin typeface="+mn-lt"/>
                          <a:ea typeface="+mn-ea"/>
                          <a:cs typeface="+mn-cs"/>
                        </a:rPr>
                        <a:t>No target</a:t>
                      </a:r>
                      <a:endParaRPr lang="en-US" sz="1400" b="1" kern="1200" dirty="0">
                        <a:solidFill>
                          <a:srgbClr val="FF0000"/>
                        </a:solidFill>
                        <a:latin typeface="+mn-lt"/>
                        <a:ea typeface="+mn-ea"/>
                        <a:cs typeface="+mn-cs"/>
                      </a:endParaRPr>
                    </a:p>
                  </a:txBody>
                  <a:tcPr anchor="ctr"/>
                </a:tc>
                <a:extLst>
                  <a:ext uri="{0D108BD9-81ED-4DB2-BD59-A6C34878D82A}">
                    <a16:rowId xmlns:a16="http://schemas.microsoft.com/office/drawing/2014/main" val="10002"/>
                  </a:ext>
                </a:extLst>
              </a:tr>
              <a:tr h="1044981">
                <a:tc>
                  <a:txBody>
                    <a:bodyPr/>
                    <a:lstStyle/>
                    <a:p>
                      <a:r>
                        <a:rPr lang="en-PH" sz="1400" dirty="0"/>
                        <a:t>B1 – Intermediate</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400" dirty="0"/>
                        <a:t>Grade 6</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400" dirty="0"/>
                        <a:t>Grade 12</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PH" sz="1400" dirty="0"/>
                    </a:p>
                    <a:p>
                      <a:pPr marL="0" marR="0" indent="0" algn="ctr" defTabSz="914400" rtl="0" eaLnBrk="1" fontAlgn="auto" latinLnBrk="0" hangingPunct="1">
                        <a:lnSpc>
                          <a:spcPct val="100000"/>
                        </a:lnSpc>
                        <a:spcBef>
                          <a:spcPts val="0"/>
                        </a:spcBef>
                        <a:spcAft>
                          <a:spcPts val="0"/>
                        </a:spcAft>
                        <a:buClrTx/>
                        <a:buSzTx/>
                        <a:buFontTx/>
                        <a:buNone/>
                        <a:tabLst/>
                        <a:defRPr/>
                      </a:pPr>
                      <a:r>
                        <a:rPr lang="en-PH" sz="1400" dirty="0"/>
                        <a:t>Grade 12</a:t>
                      </a:r>
                      <a:endParaRPr lang="en-US" sz="1400" dirty="0"/>
                    </a:p>
                    <a:p>
                      <a:pPr algn="ctr"/>
                      <a:endParaRPr lang="en-PH" sz="1800" b="1" dirty="0">
                        <a:solidFill>
                          <a:srgbClr val="FF0000"/>
                        </a:solidFill>
                      </a:endParaRPr>
                    </a:p>
                  </a:txBody>
                  <a:tcPr anchor="ctr"/>
                </a:tc>
                <a:tc>
                  <a:txBody>
                    <a:bodyPr/>
                    <a:lstStyle/>
                    <a:p>
                      <a:pPr algn="ctr"/>
                      <a:r>
                        <a:rPr lang="en-PH" sz="1400" b="1" kern="1200" dirty="0">
                          <a:solidFill>
                            <a:srgbClr val="FF0000"/>
                          </a:solidFill>
                          <a:latin typeface="+mn-lt"/>
                          <a:ea typeface="+mn-ea"/>
                          <a:cs typeface="+mn-cs"/>
                        </a:rPr>
                        <a:t>No target</a:t>
                      </a:r>
                      <a:endParaRPr lang="en-US" sz="1400" b="1" kern="1200" dirty="0">
                        <a:solidFill>
                          <a:srgbClr val="FF0000"/>
                        </a:solidFill>
                        <a:latin typeface="+mn-lt"/>
                        <a:ea typeface="+mn-ea"/>
                        <a:cs typeface="+mn-cs"/>
                      </a:endParaRPr>
                    </a:p>
                  </a:txBody>
                  <a:tcPr anchor="ctr"/>
                </a:tc>
                <a:extLst>
                  <a:ext uri="{0D108BD9-81ED-4DB2-BD59-A6C34878D82A}">
                    <a16:rowId xmlns:a16="http://schemas.microsoft.com/office/drawing/2014/main" val="10003"/>
                  </a:ext>
                </a:extLst>
              </a:tr>
              <a:tr h="504360">
                <a:tc>
                  <a:txBody>
                    <a:bodyPr/>
                    <a:lstStyle/>
                    <a:p>
                      <a:r>
                        <a:rPr lang="en-PH" sz="1400" dirty="0"/>
                        <a:t>A2 – Upper-Beginner</a:t>
                      </a:r>
                      <a:endParaRPr lang="en-US" sz="1400" dirty="0"/>
                    </a:p>
                  </a:txBody>
                  <a:tcPr anchor="ctr"/>
                </a:tc>
                <a:tc>
                  <a:txBody>
                    <a:bodyPr/>
                    <a:lstStyle/>
                    <a:p>
                      <a:pPr algn="ctr"/>
                      <a:r>
                        <a:rPr lang="en-PH" sz="1400" dirty="0"/>
                        <a:t>Grade 3</a:t>
                      </a: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r>
                        <a:rPr lang="en-PH" sz="1400" b="1" kern="1200" dirty="0">
                          <a:solidFill>
                            <a:srgbClr val="FF0000"/>
                          </a:solidFill>
                          <a:latin typeface="+mn-lt"/>
                          <a:ea typeface="+mn-ea"/>
                          <a:cs typeface="+mn-cs"/>
                        </a:rPr>
                        <a:t>No target</a:t>
                      </a:r>
                      <a:endParaRPr lang="en-US" sz="1400" b="1" kern="1200" dirty="0">
                        <a:solidFill>
                          <a:srgbClr val="FF0000"/>
                        </a:solidFill>
                        <a:latin typeface="+mn-lt"/>
                        <a:ea typeface="+mn-ea"/>
                        <a:cs typeface="+mn-cs"/>
                      </a:endParaRPr>
                    </a:p>
                  </a:txBody>
                  <a:tcPr anchor="ctr"/>
                </a:tc>
                <a:extLst>
                  <a:ext uri="{0D108BD9-81ED-4DB2-BD59-A6C34878D82A}">
                    <a16:rowId xmlns:a16="http://schemas.microsoft.com/office/drawing/2014/main" val="10004"/>
                  </a:ext>
                </a:extLst>
              </a:tr>
              <a:tr h="392280">
                <a:tc>
                  <a:txBody>
                    <a:bodyPr/>
                    <a:lstStyle/>
                    <a:p>
                      <a:r>
                        <a:rPr lang="en-PH" sz="1600" dirty="0"/>
                        <a:t>A1 – Beginner</a:t>
                      </a:r>
                      <a:endParaRPr lang="en-US" sz="1600" dirty="0"/>
                    </a:p>
                  </a:txBody>
                  <a:tcPr anchor="ctr"/>
                </a:tc>
                <a:tc>
                  <a:txBody>
                    <a:bodyPr/>
                    <a:lstStyle/>
                    <a:p>
                      <a:pPr algn="ctr"/>
                      <a:endParaRPr lang="en-PH" sz="1600" dirty="0"/>
                    </a:p>
                  </a:txBody>
                  <a:tcPr anchor="ctr"/>
                </a:tc>
                <a:tc>
                  <a:txBody>
                    <a:bodyPr/>
                    <a:lstStyle/>
                    <a:p>
                      <a:pPr algn="ctr"/>
                      <a:endParaRPr lang="en-PH" sz="1600" dirty="0"/>
                    </a:p>
                  </a:txBody>
                  <a:tcPr anchor="ctr"/>
                </a:tc>
                <a:tc>
                  <a:txBody>
                    <a:bodyPr/>
                    <a:lstStyle/>
                    <a:p>
                      <a:pPr algn="ctr"/>
                      <a:endParaRPr lang="en-PH" sz="1600" dirty="0"/>
                    </a:p>
                  </a:txBody>
                  <a:tcPr anchor="ctr"/>
                </a:tc>
                <a:tc>
                  <a:txBody>
                    <a:bodyPr/>
                    <a:lstStyle/>
                    <a:p>
                      <a:pPr algn="ctr"/>
                      <a:r>
                        <a:rPr lang="en-PH" sz="1400" b="1" kern="1200" dirty="0">
                          <a:solidFill>
                            <a:srgbClr val="FF0000"/>
                          </a:solidFill>
                          <a:latin typeface="+mn-lt"/>
                          <a:ea typeface="+mn-ea"/>
                          <a:cs typeface="+mn-cs"/>
                        </a:rPr>
                        <a:t>No target</a:t>
                      </a:r>
                      <a:endParaRPr lang="en-US" sz="1400" b="1" kern="1200" dirty="0">
                        <a:solidFill>
                          <a:srgbClr val="FF0000"/>
                        </a:solidFill>
                        <a:latin typeface="+mn-lt"/>
                        <a:ea typeface="+mn-ea"/>
                        <a:cs typeface="+mn-cs"/>
                      </a:endParaRPr>
                    </a:p>
                  </a:txBody>
                  <a:tcPr anchor="ctr"/>
                </a:tc>
                <a:extLst>
                  <a:ext uri="{0D108BD9-81ED-4DB2-BD59-A6C34878D82A}">
                    <a16:rowId xmlns:a16="http://schemas.microsoft.com/office/drawing/2014/main" val="10005"/>
                  </a:ext>
                </a:extLst>
              </a:tr>
            </a:tbl>
          </a:graphicData>
        </a:graphic>
      </p:graphicFrame>
      <p:sp>
        <p:nvSpPr>
          <p:cNvPr id="5" name="TextBox 4"/>
          <p:cNvSpPr txBox="1"/>
          <p:nvPr/>
        </p:nvSpPr>
        <p:spPr>
          <a:xfrm>
            <a:off x="2034024" y="1172583"/>
            <a:ext cx="6186309" cy="707886"/>
          </a:xfrm>
          <a:prstGeom prst="rect">
            <a:avLst/>
          </a:prstGeom>
          <a:noFill/>
        </p:spPr>
        <p:txBody>
          <a:bodyPr wrap="none" rtlCol="0">
            <a:spAutoFit/>
          </a:bodyPr>
          <a:lstStyle/>
          <a:p>
            <a:pPr algn="l"/>
            <a:r>
              <a:rPr lang="en-PH" sz="2000" dirty="0">
                <a:solidFill>
                  <a:schemeClr val="tx1"/>
                </a:solidFill>
              </a:rPr>
              <a:t>Problem: </a:t>
            </a:r>
            <a:r>
              <a:rPr lang="en-PH" sz="2000" b="0" dirty="0">
                <a:solidFill>
                  <a:schemeClr val="tx1"/>
                </a:solidFill>
              </a:rPr>
              <a:t>Philippines has no global language targets</a:t>
            </a:r>
          </a:p>
          <a:p>
            <a:pPr algn="l"/>
            <a:r>
              <a:rPr lang="en-PH" sz="2000" dirty="0">
                <a:solidFill>
                  <a:schemeClr val="tx1"/>
                </a:solidFill>
              </a:rPr>
              <a:t>Solution: </a:t>
            </a:r>
            <a:r>
              <a:rPr lang="en-PH" sz="2000" b="0" dirty="0">
                <a:solidFill>
                  <a:schemeClr val="tx1"/>
                </a:solidFill>
              </a:rPr>
              <a:t>Create global language targets</a:t>
            </a:r>
            <a:endParaRPr lang="en-US" sz="2000" b="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bfe41017d7b07b3_0"/>
          <p:cNvSpPr txBox="1">
            <a:spLocks noGrp="1"/>
          </p:cNvSpPr>
          <p:nvPr>
            <p:ph type="title"/>
          </p:nvPr>
        </p:nvSpPr>
        <p:spPr>
          <a:xfrm>
            <a:off x="1828800" y="519113"/>
            <a:ext cx="7315200" cy="581100"/>
          </a:xfrm>
          <a:prstGeom prst="rect">
            <a:avLst/>
          </a:prstGeom>
        </p:spPr>
        <p:txBody>
          <a:bodyPr spcFirstLastPara="1" wrap="square" lIns="198000" tIns="45700" rIns="91425" bIns="45700" anchor="ctr" anchorCtr="0">
            <a:noAutofit/>
          </a:bodyPr>
          <a:lstStyle/>
          <a:p>
            <a:pPr marL="0" lvl="0" indent="0" algn="l" rtl="0">
              <a:spcBef>
                <a:spcPts val="0"/>
              </a:spcBef>
              <a:spcAft>
                <a:spcPts val="0"/>
              </a:spcAft>
              <a:buNone/>
            </a:pPr>
            <a:r>
              <a:rPr lang="en-PH" sz="2400" dirty="0"/>
              <a:t>Strategy 3: Using International Standards</a:t>
            </a:r>
            <a:endParaRPr sz="2400" dirty="0"/>
          </a:p>
        </p:txBody>
      </p:sp>
      <p:sp>
        <p:nvSpPr>
          <p:cNvPr id="230" name="Google Shape;230;g1bfe41017d7b07b3_0"/>
          <p:cNvSpPr txBox="1">
            <a:spLocks noGrp="1"/>
          </p:cNvSpPr>
          <p:nvPr>
            <p:ph type="body" idx="1"/>
          </p:nvPr>
        </p:nvSpPr>
        <p:spPr>
          <a:xfrm>
            <a:off x="682575" y="1395475"/>
            <a:ext cx="3466200" cy="839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PH"/>
              <a:t>Google Play QR Code</a:t>
            </a:r>
            <a:endParaRPr/>
          </a:p>
        </p:txBody>
      </p:sp>
      <p:sp>
        <p:nvSpPr>
          <p:cNvPr id="233" name="Google Shape;233;g1bfe41017d7b07b3_0"/>
          <p:cNvSpPr txBox="1">
            <a:spLocks noGrp="1"/>
          </p:cNvSpPr>
          <p:nvPr>
            <p:ph type="body" idx="1"/>
          </p:nvPr>
        </p:nvSpPr>
        <p:spPr>
          <a:xfrm>
            <a:off x="3928398" y="1436851"/>
            <a:ext cx="5390700" cy="839700"/>
          </a:xfrm>
          <a:prstGeom prst="rect">
            <a:avLst/>
          </a:prstGeom>
        </p:spPr>
        <p:txBody>
          <a:bodyPr spcFirstLastPara="1" wrap="square" lIns="91425" tIns="45700" rIns="91425" bIns="45700" anchor="t" anchorCtr="0">
            <a:noAutofit/>
          </a:bodyPr>
          <a:lstStyle/>
          <a:p>
            <a:pPr>
              <a:spcBef>
                <a:spcPts val="360"/>
              </a:spcBef>
              <a:spcAft>
                <a:spcPts val="0"/>
              </a:spcAft>
            </a:pPr>
            <a:r>
              <a:rPr lang="en-PH" dirty="0"/>
              <a:t>Duolingo is the world’s most popular language learning application with 500 million learners.</a:t>
            </a:r>
          </a:p>
          <a:p>
            <a:pPr>
              <a:spcBef>
                <a:spcPts val="360"/>
              </a:spcBef>
              <a:spcAft>
                <a:spcPts val="0"/>
              </a:spcAft>
            </a:pPr>
            <a:r>
              <a:rPr lang="en-US" dirty="0"/>
              <a:t>All 60 million Filipino smartphone users benefit (CEFR A1/A2)</a:t>
            </a:r>
            <a:endParaRPr dirty="0"/>
          </a:p>
          <a:p>
            <a:pPr>
              <a:spcBef>
                <a:spcPts val="360"/>
              </a:spcBef>
              <a:spcAft>
                <a:spcPts val="0"/>
              </a:spcAft>
            </a:pPr>
            <a:r>
              <a:rPr lang="en-PH" dirty="0"/>
              <a:t>Duolingo teaches 30+ languages with CEFR aligned courses</a:t>
            </a:r>
            <a:endParaRPr dirty="0"/>
          </a:p>
          <a:p>
            <a:pPr>
              <a:spcBef>
                <a:spcPts val="360"/>
              </a:spcBef>
              <a:spcAft>
                <a:spcPts val="0"/>
              </a:spcAft>
            </a:pPr>
            <a:r>
              <a:rPr lang="en-PH" dirty="0"/>
              <a:t>The English for Tagalog Speakers course is now available for FREE (200K+ learners). English for Vietnamese speakers has 9.8 million learners</a:t>
            </a:r>
            <a:endParaRPr dirty="0"/>
          </a:p>
        </p:txBody>
      </p:sp>
      <p:pic>
        <p:nvPicPr>
          <p:cNvPr id="234" name="Google Shape;234;g1bfe41017d7b07b3_0"/>
          <p:cNvPicPr preferRelativeResize="0"/>
          <p:nvPr/>
        </p:nvPicPr>
        <p:blipFill>
          <a:blip r:embed="rId3">
            <a:alphaModFix/>
          </a:blip>
          <a:stretch>
            <a:fillRect/>
          </a:stretch>
        </p:blipFill>
        <p:spPr>
          <a:xfrm>
            <a:off x="1183463" y="4464287"/>
            <a:ext cx="1552050" cy="1667976"/>
          </a:xfrm>
          <a:prstGeom prst="rect">
            <a:avLst/>
          </a:prstGeom>
          <a:noFill/>
          <a:ln>
            <a:noFill/>
          </a:ln>
        </p:spPr>
      </p:pic>
      <p:pic>
        <p:nvPicPr>
          <p:cNvPr id="3" name="Picture 2">
            <a:extLst>
              <a:ext uri="{FF2B5EF4-FFF2-40B4-BE49-F238E27FC236}">
                <a16:creationId xmlns:a16="http://schemas.microsoft.com/office/drawing/2014/main" id="{0FC5299F-D170-A1D8-8DB7-A0FD67239CEF}"/>
              </a:ext>
            </a:extLst>
          </p:cNvPr>
          <p:cNvPicPr>
            <a:picLocks noChangeAspect="1"/>
          </p:cNvPicPr>
          <p:nvPr/>
        </p:nvPicPr>
        <p:blipFill>
          <a:blip r:embed="rId4"/>
          <a:stretch>
            <a:fillRect/>
          </a:stretch>
        </p:blipFill>
        <p:spPr>
          <a:xfrm>
            <a:off x="682575" y="1856701"/>
            <a:ext cx="2678306" cy="24818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E8B1-B49B-104B-2064-67ABA77261B4}"/>
              </a:ext>
            </a:extLst>
          </p:cNvPr>
          <p:cNvSpPr>
            <a:spLocks noGrp="1"/>
          </p:cNvSpPr>
          <p:nvPr>
            <p:ph type="title"/>
          </p:nvPr>
        </p:nvSpPr>
        <p:spPr/>
        <p:txBody>
          <a:bodyPr/>
          <a:lstStyle/>
          <a:p>
            <a:endParaRPr lang="en-PH"/>
          </a:p>
        </p:txBody>
      </p:sp>
      <p:sp>
        <p:nvSpPr>
          <p:cNvPr id="3" name="Content Placeholder 2">
            <a:extLst>
              <a:ext uri="{FF2B5EF4-FFF2-40B4-BE49-F238E27FC236}">
                <a16:creationId xmlns:a16="http://schemas.microsoft.com/office/drawing/2014/main" id="{FA0DB08F-F8BC-8410-4203-FDDCDF4B369E}"/>
              </a:ext>
            </a:extLst>
          </p:cNvPr>
          <p:cNvSpPr>
            <a:spLocks noGrp="1"/>
          </p:cNvSpPr>
          <p:nvPr>
            <p:ph idx="1"/>
          </p:nvPr>
        </p:nvSpPr>
        <p:spPr/>
        <p:txBody>
          <a:bodyPr/>
          <a:lstStyle/>
          <a:p>
            <a:r>
              <a:rPr lang="en-PH" dirty="0"/>
              <a:t>Duolingo</a:t>
            </a:r>
          </a:p>
        </p:txBody>
      </p:sp>
    </p:spTree>
    <p:extLst>
      <p:ext uri="{BB962C8B-B14F-4D97-AF65-F5344CB8AC3E}">
        <p14:creationId xmlns:p14="http://schemas.microsoft.com/office/powerpoint/2010/main" val="62610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6166-FF73-40EC-855A-78B7903FE5F7}"/>
              </a:ext>
            </a:extLst>
          </p:cNvPr>
          <p:cNvSpPr>
            <a:spLocks noGrp="1"/>
          </p:cNvSpPr>
          <p:nvPr>
            <p:ph type="title"/>
          </p:nvPr>
        </p:nvSpPr>
        <p:spPr/>
        <p:txBody>
          <a:bodyPr/>
          <a:lstStyle/>
          <a:p>
            <a:r>
              <a:rPr lang="en-PH" dirty="0"/>
              <a:t>Topic List</a:t>
            </a:r>
            <a:endParaRPr lang="en-US" dirty="0"/>
          </a:p>
        </p:txBody>
      </p:sp>
      <p:sp>
        <p:nvSpPr>
          <p:cNvPr id="3" name="Content Placeholder 2">
            <a:extLst>
              <a:ext uri="{FF2B5EF4-FFF2-40B4-BE49-F238E27FC236}">
                <a16:creationId xmlns:a16="http://schemas.microsoft.com/office/drawing/2014/main" id="{CAA75941-6C46-4BEC-BFC8-4209C0797E4F}"/>
              </a:ext>
            </a:extLst>
          </p:cNvPr>
          <p:cNvSpPr>
            <a:spLocks noGrp="1"/>
          </p:cNvSpPr>
          <p:nvPr>
            <p:ph idx="1"/>
          </p:nvPr>
        </p:nvSpPr>
        <p:spPr/>
        <p:txBody>
          <a:bodyPr/>
          <a:lstStyle/>
          <a:p>
            <a:pPr marL="0" indent="0">
              <a:buNone/>
            </a:pPr>
            <a:r>
              <a:rPr lang="en-PH" b="1" dirty="0"/>
              <a:t>Topic 1:</a:t>
            </a:r>
            <a:r>
              <a:rPr lang="en-PH" dirty="0"/>
              <a:t> Where is the Philippines? Learning Poverty?</a:t>
            </a:r>
          </a:p>
          <a:p>
            <a:pPr marL="0" indent="0">
              <a:buNone/>
            </a:pPr>
            <a:endParaRPr lang="en-PH" dirty="0"/>
          </a:p>
          <a:p>
            <a:pPr marL="0" indent="0">
              <a:buNone/>
            </a:pPr>
            <a:r>
              <a:rPr lang="en-PH" b="1" dirty="0"/>
              <a:t>Topic 2:</a:t>
            </a:r>
            <a:r>
              <a:rPr lang="en-PH" dirty="0"/>
              <a:t> Curriculum Strategies to improve learning poverty</a:t>
            </a:r>
          </a:p>
          <a:p>
            <a:pPr marL="0" indent="0">
              <a:buNone/>
            </a:pPr>
            <a:endParaRPr lang="en-PH" dirty="0"/>
          </a:p>
          <a:p>
            <a:pPr marL="0" indent="0">
              <a:buNone/>
            </a:pPr>
            <a:r>
              <a:rPr lang="en-PH" b="1" dirty="0"/>
              <a:t>Topic 3: </a:t>
            </a:r>
            <a:r>
              <a:rPr lang="en-PH" dirty="0"/>
              <a:t>Improving digital access</a:t>
            </a:r>
          </a:p>
          <a:p>
            <a:pPr marL="0" indent="0">
              <a:buNone/>
            </a:pPr>
            <a:endParaRPr lang="en-PH" dirty="0"/>
          </a:p>
          <a:p>
            <a:pPr marL="0" indent="0">
              <a:buNone/>
            </a:pPr>
            <a:endParaRPr lang="en-PH" dirty="0"/>
          </a:p>
          <a:p>
            <a:pPr marL="0" indent="0">
              <a:buNone/>
            </a:pPr>
            <a:endParaRPr lang="en-US" dirty="0"/>
          </a:p>
        </p:txBody>
      </p:sp>
    </p:spTree>
    <p:extLst>
      <p:ext uri="{BB962C8B-B14F-4D97-AF65-F5344CB8AC3E}">
        <p14:creationId xmlns:p14="http://schemas.microsoft.com/office/powerpoint/2010/main" val="266436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23EC-0919-BFCF-8C3E-4CC741670C17}"/>
              </a:ext>
            </a:extLst>
          </p:cNvPr>
          <p:cNvSpPr>
            <a:spLocks noGrp="1"/>
          </p:cNvSpPr>
          <p:nvPr>
            <p:ph type="title"/>
          </p:nvPr>
        </p:nvSpPr>
        <p:spPr/>
        <p:txBody>
          <a:bodyPr/>
          <a:lstStyle/>
          <a:p>
            <a:r>
              <a:rPr lang="en-PH" dirty="0"/>
              <a:t>Our World in Data</a:t>
            </a:r>
          </a:p>
        </p:txBody>
      </p:sp>
      <p:sp>
        <p:nvSpPr>
          <p:cNvPr id="3" name="Content Placeholder 2">
            <a:extLst>
              <a:ext uri="{FF2B5EF4-FFF2-40B4-BE49-F238E27FC236}">
                <a16:creationId xmlns:a16="http://schemas.microsoft.com/office/drawing/2014/main" id="{927D1116-C250-241D-7FB3-FCFFE858ED8D}"/>
              </a:ext>
            </a:extLst>
          </p:cNvPr>
          <p:cNvSpPr>
            <a:spLocks noGrp="1"/>
          </p:cNvSpPr>
          <p:nvPr>
            <p:ph idx="1"/>
          </p:nvPr>
        </p:nvSpPr>
        <p:spPr/>
        <p:txBody>
          <a:bodyPr/>
          <a:lstStyle/>
          <a:p>
            <a:endParaRPr lang="en-PH"/>
          </a:p>
        </p:txBody>
      </p:sp>
      <p:pic>
        <p:nvPicPr>
          <p:cNvPr id="5" name="Picture 4">
            <a:extLst>
              <a:ext uri="{FF2B5EF4-FFF2-40B4-BE49-F238E27FC236}">
                <a16:creationId xmlns:a16="http://schemas.microsoft.com/office/drawing/2014/main" id="{F94BE4CC-C9F1-C49C-E41D-12B45CA1EA1B}"/>
              </a:ext>
            </a:extLst>
          </p:cNvPr>
          <p:cNvPicPr>
            <a:picLocks noChangeAspect="1"/>
          </p:cNvPicPr>
          <p:nvPr/>
        </p:nvPicPr>
        <p:blipFill>
          <a:blip r:embed="rId2"/>
          <a:stretch>
            <a:fillRect/>
          </a:stretch>
        </p:blipFill>
        <p:spPr>
          <a:xfrm>
            <a:off x="0" y="1312267"/>
            <a:ext cx="9144000" cy="5128412"/>
          </a:xfrm>
          <a:prstGeom prst="rect">
            <a:avLst/>
          </a:prstGeom>
        </p:spPr>
      </p:pic>
    </p:spTree>
    <p:extLst>
      <p:ext uri="{BB962C8B-B14F-4D97-AF65-F5344CB8AC3E}">
        <p14:creationId xmlns:p14="http://schemas.microsoft.com/office/powerpoint/2010/main" val="275751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D97E-A47F-9E18-DF90-249EBAA22A7F}"/>
              </a:ext>
            </a:extLst>
          </p:cNvPr>
          <p:cNvSpPr>
            <a:spLocks noGrp="1"/>
          </p:cNvSpPr>
          <p:nvPr>
            <p:ph type="title"/>
          </p:nvPr>
        </p:nvSpPr>
        <p:spPr/>
        <p:txBody>
          <a:bodyPr/>
          <a:lstStyle/>
          <a:p>
            <a:r>
              <a:rPr lang="en-PH" sz="2800" dirty="0"/>
              <a:t>Increasing number of Smart Machines</a:t>
            </a:r>
          </a:p>
        </p:txBody>
      </p:sp>
      <p:pic>
        <p:nvPicPr>
          <p:cNvPr id="5" name="Picture 4">
            <a:extLst>
              <a:ext uri="{FF2B5EF4-FFF2-40B4-BE49-F238E27FC236}">
                <a16:creationId xmlns:a16="http://schemas.microsoft.com/office/drawing/2014/main" id="{79CF6BB0-A197-0EE3-C7DB-AA2BF5D9D6BF}"/>
              </a:ext>
            </a:extLst>
          </p:cNvPr>
          <p:cNvPicPr>
            <a:picLocks noChangeAspect="1"/>
          </p:cNvPicPr>
          <p:nvPr/>
        </p:nvPicPr>
        <p:blipFill>
          <a:blip r:embed="rId2"/>
          <a:stretch>
            <a:fillRect/>
          </a:stretch>
        </p:blipFill>
        <p:spPr>
          <a:xfrm>
            <a:off x="0" y="1546698"/>
            <a:ext cx="9144000" cy="5043552"/>
          </a:xfrm>
          <a:prstGeom prst="rect">
            <a:avLst/>
          </a:prstGeom>
        </p:spPr>
      </p:pic>
    </p:spTree>
    <p:extLst>
      <p:ext uri="{BB962C8B-B14F-4D97-AF65-F5344CB8AC3E}">
        <p14:creationId xmlns:p14="http://schemas.microsoft.com/office/powerpoint/2010/main" val="4101246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7C20-E585-4BA4-9A32-12BAD37A509C}"/>
              </a:ext>
            </a:extLst>
          </p:cNvPr>
          <p:cNvSpPr>
            <a:spLocks noGrp="1"/>
          </p:cNvSpPr>
          <p:nvPr>
            <p:ph type="title"/>
          </p:nvPr>
        </p:nvSpPr>
        <p:spPr/>
        <p:txBody>
          <a:bodyPr/>
          <a:lstStyle/>
          <a:p>
            <a:r>
              <a:rPr lang="en-PH" dirty="0"/>
              <a:t>Two big leapfrogs</a:t>
            </a:r>
            <a:endParaRPr lang="en-US" dirty="0"/>
          </a:p>
        </p:txBody>
      </p:sp>
      <p:sp>
        <p:nvSpPr>
          <p:cNvPr id="3" name="Content Placeholder 2">
            <a:extLst>
              <a:ext uri="{FF2B5EF4-FFF2-40B4-BE49-F238E27FC236}">
                <a16:creationId xmlns:a16="http://schemas.microsoft.com/office/drawing/2014/main" id="{E2CBAF91-0E7A-457E-8878-2BBABBD8A838}"/>
              </a:ext>
            </a:extLst>
          </p:cNvPr>
          <p:cNvSpPr>
            <a:spLocks noGrp="1"/>
          </p:cNvSpPr>
          <p:nvPr>
            <p:ph idx="1"/>
          </p:nvPr>
        </p:nvSpPr>
        <p:spPr>
          <a:xfrm>
            <a:off x="682580" y="1395467"/>
            <a:ext cx="3575095" cy="4038600"/>
          </a:xfrm>
        </p:spPr>
        <p:txBody>
          <a:bodyPr/>
          <a:lstStyle/>
          <a:p>
            <a:pPr marL="0" indent="0" algn="ctr">
              <a:buNone/>
            </a:pPr>
            <a:r>
              <a:rPr lang="en-PH" sz="2000" b="1" dirty="0"/>
              <a:t>Low Cost Tablet</a:t>
            </a:r>
          </a:p>
          <a:p>
            <a:pPr marL="0" indent="0" algn="ctr">
              <a:buNone/>
            </a:pPr>
            <a:r>
              <a:rPr lang="en-PH" sz="2000" b="1" dirty="0"/>
              <a:t>($80)</a:t>
            </a:r>
          </a:p>
          <a:p>
            <a:pPr marL="0" indent="0" algn="ctr">
              <a:buNone/>
            </a:pPr>
            <a:r>
              <a:rPr lang="en-PH" sz="2000" b="1" dirty="0"/>
              <a:t>Can hold the world’s body of knowledge</a:t>
            </a:r>
          </a:p>
          <a:p>
            <a:pPr marL="0" indent="0" algn="ctr">
              <a:buNone/>
            </a:pPr>
            <a:r>
              <a:rPr lang="en-PH" sz="1600" b="1" dirty="0"/>
              <a:t>(Except most free apps are in English)</a:t>
            </a:r>
            <a:endParaRPr lang="en-US" sz="1600" b="1" dirty="0"/>
          </a:p>
        </p:txBody>
      </p:sp>
      <p:pic>
        <p:nvPicPr>
          <p:cNvPr id="1026" name="Picture 2" descr="AndyPad Pro budget Android tablet">
            <a:extLst>
              <a:ext uri="{FF2B5EF4-FFF2-40B4-BE49-F238E27FC236}">
                <a16:creationId xmlns:a16="http://schemas.microsoft.com/office/drawing/2014/main" id="{1695341F-38A1-4726-BFA4-151B8B275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72" y="3499981"/>
            <a:ext cx="4095750" cy="27061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gistered Users in 2019, 2020 , and Total for Top MOOC Providers">
            <a:extLst>
              <a:ext uri="{FF2B5EF4-FFF2-40B4-BE49-F238E27FC236}">
                <a16:creationId xmlns:a16="http://schemas.microsoft.com/office/drawing/2014/main" id="{13165164-A510-4323-903D-0F13CFB307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1058" y="3729091"/>
            <a:ext cx="3996267" cy="22479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F91DF9D3-AF1D-47F3-923F-922EB17CD8B7}"/>
              </a:ext>
            </a:extLst>
          </p:cNvPr>
          <p:cNvSpPr txBox="1">
            <a:spLocks/>
          </p:cNvSpPr>
          <p:nvPr/>
        </p:nvSpPr>
        <p:spPr bwMode="auto">
          <a:xfrm>
            <a:off x="5081058" y="1409700"/>
            <a:ext cx="357509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4CCE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a:solidFill>
                  <a:schemeClr val="tx1"/>
                </a:solidFill>
                <a:latin typeface="+mn-lt"/>
              </a:defRPr>
            </a:lvl2pPr>
            <a:lvl3pPr marL="1143000" indent="-228600" algn="l" rtl="0" eaLnBrk="0" fontAlgn="base" hangingPunct="0">
              <a:spcBef>
                <a:spcPct val="20000"/>
              </a:spcBef>
              <a:spcAft>
                <a:spcPct val="0"/>
              </a:spcAft>
              <a:buClr>
                <a:srgbClr val="B4CCE2"/>
              </a:buClr>
              <a:buChar char="•"/>
              <a:defRPr>
                <a:solidFill>
                  <a:schemeClr val="tx1"/>
                </a:solidFill>
                <a:latin typeface="+mn-lt"/>
              </a:defRPr>
            </a:lvl3pPr>
            <a:lvl4pPr marL="1600200" indent="-228600" algn="l" rtl="0" eaLnBrk="0" fontAlgn="base" hangingPunct="0">
              <a:spcBef>
                <a:spcPct val="20000"/>
              </a:spcBef>
              <a:spcAft>
                <a:spcPct val="0"/>
              </a:spcAft>
              <a:buClr>
                <a:srgbClr val="B4CCE2"/>
              </a:buClr>
              <a:buChar char="–"/>
              <a:defRPr sz="1600">
                <a:solidFill>
                  <a:schemeClr val="tx1"/>
                </a:solidFill>
                <a:latin typeface="+mn-lt"/>
              </a:defRPr>
            </a:lvl4pPr>
            <a:lvl5pPr marL="2057400" indent="-228600" algn="l" rtl="0" eaLnBrk="0" fontAlgn="base" hangingPunct="0">
              <a:spcBef>
                <a:spcPct val="20000"/>
              </a:spcBef>
              <a:spcAft>
                <a:spcPct val="0"/>
              </a:spcAft>
              <a:buClr>
                <a:srgbClr val="B4CCE2"/>
              </a:buClr>
              <a:buChar char="»"/>
              <a:defRPr sz="1600">
                <a:solidFill>
                  <a:schemeClr val="tx1"/>
                </a:solidFill>
                <a:latin typeface="+mn-lt"/>
              </a:defRPr>
            </a:lvl5pPr>
            <a:lvl6pPr marL="2514600" indent="-228600" algn="l" rtl="0" fontAlgn="base">
              <a:spcBef>
                <a:spcPct val="20000"/>
              </a:spcBef>
              <a:spcAft>
                <a:spcPct val="0"/>
              </a:spcAft>
              <a:buClr>
                <a:srgbClr val="B4CCE2"/>
              </a:buClr>
              <a:buChar char="»"/>
              <a:defRPr sz="1600">
                <a:solidFill>
                  <a:schemeClr val="tx1"/>
                </a:solidFill>
                <a:latin typeface="+mn-lt"/>
              </a:defRPr>
            </a:lvl6pPr>
            <a:lvl7pPr marL="2971800" indent="-228600" algn="l" rtl="0" fontAlgn="base">
              <a:spcBef>
                <a:spcPct val="20000"/>
              </a:spcBef>
              <a:spcAft>
                <a:spcPct val="0"/>
              </a:spcAft>
              <a:buClr>
                <a:srgbClr val="B4CCE2"/>
              </a:buClr>
              <a:buChar char="»"/>
              <a:defRPr sz="1600">
                <a:solidFill>
                  <a:schemeClr val="tx1"/>
                </a:solidFill>
                <a:latin typeface="+mn-lt"/>
              </a:defRPr>
            </a:lvl7pPr>
            <a:lvl8pPr marL="3429000" indent="-228600" algn="l" rtl="0" fontAlgn="base">
              <a:spcBef>
                <a:spcPct val="20000"/>
              </a:spcBef>
              <a:spcAft>
                <a:spcPct val="0"/>
              </a:spcAft>
              <a:buClr>
                <a:srgbClr val="B4CCE2"/>
              </a:buClr>
              <a:buChar char="»"/>
              <a:defRPr sz="1600">
                <a:solidFill>
                  <a:schemeClr val="tx1"/>
                </a:solidFill>
                <a:latin typeface="+mn-lt"/>
              </a:defRPr>
            </a:lvl8pPr>
            <a:lvl9pPr marL="3886200" indent="-228600" algn="l" rtl="0" fontAlgn="base">
              <a:spcBef>
                <a:spcPct val="20000"/>
              </a:spcBef>
              <a:spcAft>
                <a:spcPct val="0"/>
              </a:spcAft>
              <a:buClr>
                <a:srgbClr val="B4CCE2"/>
              </a:buClr>
              <a:buChar char="»"/>
              <a:defRPr sz="1600">
                <a:solidFill>
                  <a:schemeClr val="tx1"/>
                </a:solidFill>
                <a:latin typeface="+mn-lt"/>
              </a:defRPr>
            </a:lvl9pPr>
          </a:lstStyle>
          <a:p>
            <a:pPr marL="0" indent="0" algn="ctr">
              <a:buFontTx/>
              <a:buNone/>
            </a:pPr>
            <a:r>
              <a:rPr lang="en-PH" b="1" kern="0" dirty="0"/>
              <a:t>Free World Class Education at no cost</a:t>
            </a:r>
          </a:p>
          <a:p>
            <a:pPr marL="0" indent="0" algn="ctr">
              <a:buFontTx/>
              <a:buNone/>
            </a:pPr>
            <a:r>
              <a:rPr lang="en-PH" sz="1800" b="1" i="1" kern="0" dirty="0"/>
              <a:t>(except 90%+ in English)</a:t>
            </a:r>
            <a:endParaRPr lang="en-US" sz="1800" b="1" i="1" kern="0" dirty="0"/>
          </a:p>
        </p:txBody>
      </p:sp>
    </p:spTree>
    <p:extLst>
      <p:ext uri="{BB962C8B-B14F-4D97-AF65-F5344CB8AC3E}">
        <p14:creationId xmlns:p14="http://schemas.microsoft.com/office/powerpoint/2010/main" val="3815103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79FC-872D-4506-A50E-9DF176922F7D}"/>
              </a:ext>
            </a:extLst>
          </p:cNvPr>
          <p:cNvSpPr>
            <a:spLocks noGrp="1"/>
          </p:cNvSpPr>
          <p:nvPr>
            <p:ph type="title"/>
          </p:nvPr>
        </p:nvSpPr>
        <p:spPr/>
        <p:txBody>
          <a:bodyPr/>
          <a:lstStyle/>
          <a:p>
            <a:r>
              <a:rPr lang="en-PH" dirty="0"/>
              <a:t>X-Prize: Low Cost Tablet</a:t>
            </a:r>
            <a:endParaRPr lang="en-US" dirty="0"/>
          </a:p>
        </p:txBody>
      </p:sp>
      <p:sp>
        <p:nvSpPr>
          <p:cNvPr id="3" name="Content Placeholder 2">
            <a:extLst>
              <a:ext uri="{FF2B5EF4-FFF2-40B4-BE49-F238E27FC236}">
                <a16:creationId xmlns:a16="http://schemas.microsoft.com/office/drawing/2014/main" id="{AF711961-865C-4873-975D-940463CBCAB2}"/>
              </a:ext>
            </a:extLst>
          </p:cNvPr>
          <p:cNvSpPr>
            <a:spLocks noGrp="1"/>
          </p:cNvSpPr>
          <p:nvPr>
            <p:ph idx="1"/>
          </p:nvPr>
        </p:nvSpPr>
        <p:spPr>
          <a:xfrm>
            <a:off x="4790195" y="4378134"/>
            <a:ext cx="4155142" cy="1686204"/>
          </a:xfrm>
        </p:spPr>
        <p:txBody>
          <a:bodyPr/>
          <a:lstStyle/>
          <a:p>
            <a:pPr marL="0" indent="0">
              <a:buNone/>
            </a:pPr>
            <a:r>
              <a:rPr lang="en-US" sz="1400" dirty="0"/>
              <a:t>Mission is to bring high-quality learning experiences to the children who need them the most around the globe. Named for the word “to think” in Thai, </a:t>
            </a:r>
            <a:r>
              <a:rPr lang="en-US" sz="1400" dirty="0" err="1"/>
              <a:t>Kitkit</a:t>
            </a:r>
            <a:r>
              <a:rPr lang="en-US" sz="1400" dirty="0"/>
              <a:t> School is a tablet-based learning suite with a comprehensive curriculum that spans early childhood through early elementary. It is designed to provide children with the foundations and practice needed to build fundamental skills in literacy and numeracy regardless of access to school or resources.</a:t>
            </a:r>
          </a:p>
        </p:txBody>
      </p:sp>
      <p:pic>
        <p:nvPicPr>
          <p:cNvPr id="5" name="Picture 4">
            <a:extLst>
              <a:ext uri="{FF2B5EF4-FFF2-40B4-BE49-F238E27FC236}">
                <a16:creationId xmlns:a16="http://schemas.microsoft.com/office/drawing/2014/main" id="{F16C2F65-3589-4FF4-8534-2F5EFC0E1526}"/>
              </a:ext>
            </a:extLst>
          </p:cNvPr>
          <p:cNvPicPr>
            <a:picLocks noChangeAspect="1"/>
          </p:cNvPicPr>
          <p:nvPr/>
        </p:nvPicPr>
        <p:blipFill>
          <a:blip r:embed="rId2"/>
          <a:stretch>
            <a:fillRect/>
          </a:stretch>
        </p:blipFill>
        <p:spPr>
          <a:xfrm>
            <a:off x="198663" y="1551735"/>
            <a:ext cx="4472065" cy="4163266"/>
          </a:xfrm>
          <a:prstGeom prst="rect">
            <a:avLst/>
          </a:prstGeom>
        </p:spPr>
      </p:pic>
      <p:pic>
        <p:nvPicPr>
          <p:cNvPr id="7" name="Picture 6">
            <a:extLst>
              <a:ext uri="{FF2B5EF4-FFF2-40B4-BE49-F238E27FC236}">
                <a16:creationId xmlns:a16="http://schemas.microsoft.com/office/drawing/2014/main" id="{79DDD3A2-BDD3-442E-81DA-39B164CE0D53}"/>
              </a:ext>
            </a:extLst>
          </p:cNvPr>
          <p:cNvPicPr>
            <a:picLocks noChangeAspect="1"/>
          </p:cNvPicPr>
          <p:nvPr/>
        </p:nvPicPr>
        <p:blipFill>
          <a:blip r:embed="rId3"/>
          <a:stretch>
            <a:fillRect/>
          </a:stretch>
        </p:blipFill>
        <p:spPr>
          <a:xfrm>
            <a:off x="4303059" y="1435098"/>
            <a:ext cx="4642278" cy="2664668"/>
          </a:xfrm>
          <a:prstGeom prst="rect">
            <a:avLst/>
          </a:prstGeom>
        </p:spPr>
      </p:pic>
    </p:spTree>
    <p:extLst>
      <p:ext uri="{BB962C8B-B14F-4D97-AF65-F5344CB8AC3E}">
        <p14:creationId xmlns:p14="http://schemas.microsoft.com/office/powerpoint/2010/main" val="3446929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6166-FF73-40EC-855A-78B7903FE5F7}"/>
              </a:ext>
            </a:extLst>
          </p:cNvPr>
          <p:cNvSpPr>
            <a:spLocks noGrp="1"/>
          </p:cNvSpPr>
          <p:nvPr>
            <p:ph type="title"/>
          </p:nvPr>
        </p:nvSpPr>
        <p:spPr/>
        <p:txBody>
          <a:bodyPr/>
          <a:lstStyle/>
          <a:p>
            <a:r>
              <a:rPr lang="en-PH" dirty="0"/>
              <a:t>Topic List</a:t>
            </a:r>
            <a:endParaRPr lang="en-US" dirty="0"/>
          </a:p>
        </p:txBody>
      </p:sp>
      <p:sp>
        <p:nvSpPr>
          <p:cNvPr id="3" name="Content Placeholder 2">
            <a:extLst>
              <a:ext uri="{FF2B5EF4-FFF2-40B4-BE49-F238E27FC236}">
                <a16:creationId xmlns:a16="http://schemas.microsoft.com/office/drawing/2014/main" id="{CAA75941-6C46-4BEC-BFC8-4209C0797E4F}"/>
              </a:ext>
            </a:extLst>
          </p:cNvPr>
          <p:cNvSpPr>
            <a:spLocks noGrp="1"/>
          </p:cNvSpPr>
          <p:nvPr>
            <p:ph idx="1"/>
          </p:nvPr>
        </p:nvSpPr>
        <p:spPr/>
        <p:txBody>
          <a:bodyPr/>
          <a:lstStyle/>
          <a:p>
            <a:pPr marL="0" indent="0">
              <a:buNone/>
            </a:pPr>
            <a:r>
              <a:rPr lang="en-PH" b="1" dirty="0"/>
              <a:t>Topic 1:</a:t>
            </a:r>
            <a:r>
              <a:rPr lang="en-PH" dirty="0"/>
              <a:t> Where is the Philippines? Learning Poverty?</a:t>
            </a:r>
          </a:p>
          <a:p>
            <a:pPr marL="0" indent="0">
              <a:buNone/>
            </a:pPr>
            <a:endParaRPr lang="en-PH" dirty="0"/>
          </a:p>
          <a:p>
            <a:pPr marL="0" indent="0">
              <a:buNone/>
            </a:pPr>
            <a:r>
              <a:rPr lang="en-PH" b="1" dirty="0"/>
              <a:t>Topic 2:</a:t>
            </a:r>
            <a:r>
              <a:rPr lang="en-PH" dirty="0"/>
              <a:t> Curriculum Strategies to improve learning poverty</a:t>
            </a:r>
          </a:p>
          <a:p>
            <a:pPr marL="0" indent="0">
              <a:buNone/>
            </a:pPr>
            <a:endParaRPr lang="en-PH" dirty="0"/>
          </a:p>
          <a:p>
            <a:pPr marL="0" indent="0">
              <a:buNone/>
            </a:pPr>
            <a:r>
              <a:rPr lang="en-PH" b="1" dirty="0"/>
              <a:t>Topic 3: </a:t>
            </a:r>
            <a:r>
              <a:rPr lang="en-PH" dirty="0"/>
              <a:t>Improving digital access</a:t>
            </a:r>
          </a:p>
          <a:p>
            <a:pPr marL="0" indent="0">
              <a:buNone/>
            </a:pPr>
            <a:endParaRPr lang="en-PH" dirty="0"/>
          </a:p>
          <a:p>
            <a:pPr marL="0" indent="0">
              <a:buNone/>
            </a:pPr>
            <a:endParaRPr lang="en-PH" dirty="0"/>
          </a:p>
          <a:p>
            <a:pPr marL="0" indent="0">
              <a:buNone/>
            </a:pPr>
            <a:endParaRPr lang="en-US" dirty="0"/>
          </a:p>
        </p:txBody>
      </p:sp>
    </p:spTree>
    <p:extLst>
      <p:ext uri="{BB962C8B-B14F-4D97-AF65-F5344CB8AC3E}">
        <p14:creationId xmlns:p14="http://schemas.microsoft.com/office/powerpoint/2010/main" val="973846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F030-8BAE-4B61-9AE3-32BDFDD2061A}"/>
              </a:ext>
            </a:extLst>
          </p:cNvPr>
          <p:cNvSpPr>
            <a:spLocks noGrp="1"/>
          </p:cNvSpPr>
          <p:nvPr>
            <p:ph type="title"/>
          </p:nvPr>
        </p:nvSpPr>
        <p:spPr/>
        <p:txBody>
          <a:bodyPr/>
          <a:lstStyle/>
          <a:p>
            <a:r>
              <a:rPr lang="en-PH" dirty="0"/>
              <a:t>World Class Education – for free?</a:t>
            </a:r>
            <a:endParaRPr lang="en-US" dirty="0"/>
          </a:p>
        </p:txBody>
      </p:sp>
      <p:sp>
        <p:nvSpPr>
          <p:cNvPr id="3" name="Content Placeholder 2">
            <a:extLst>
              <a:ext uri="{FF2B5EF4-FFF2-40B4-BE49-F238E27FC236}">
                <a16:creationId xmlns:a16="http://schemas.microsoft.com/office/drawing/2014/main" id="{26D9A53B-A4D5-43B3-8AAF-1B19D5CECA04}"/>
              </a:ext>
            </a:extLst>
          </p:cNvPr>
          <p:cNvSpPr>
            <a:spLocks noGrp="1"/>
          </p:cNvSpPr>
          <p:nvPr>
            <p:ph idx="1"/>
          </p:nvPr>
        </p:nvSpPr>
        <p:spPr>
          <a:xfrm>
            <a:off x="521214" y="1395468"/>
            <a:ext cx="4521432" cy="3234804"/>
          </a:xfrm>
        </p:spPr>
        <p:txBody>
          <a:bodyPr/>
          <a:lstStyle/>
          <a:p>
            <a:pPr marL="0" indent="0">
              <a:buNone/>
            </a:pPr>
            <a:r>
              <a:rPr lang="en-PH" sz="1600" b="1" u="sng" dirty="0"/>
              <a:t>Andrew Ng (Course on AI – free on Coursera)</a:t>
            </a:r>
          </a:p>
          <a:p>
            <a:r>
              <a:rPr lang="en-PH" sz="1400" dirty="0"/>
              <a:t>Founder of Coursera ($5B market capitalization)</a:t>
            </a:r>
          </a:p>
          <a:p>
            <a:r>
              <a:rPr lang="en-PH" sz="1400" dirty="0"/>
              <a:t>Founder of Google Brain</a:t>
            </a:r>
            <a:endParaRPr lang="en-US" sz="1400" dirty="0"/>
          </a:p>
          <a:p>
            <a:r>
              <a:rPr lang="en-PH" sz="1400" dirty="0"/>
              <a:t>Head of Baidu (the Google of China) Artificial intelligence team with 1,000 FTE </a:t>
            </a:r>
          </a:p>
          <a:p>
            <a:r>
              <a:rPr lang="en-PH" sz="1400" dirty="0"/>
              <a:t>Professor of Stanford in Artificial Intelligence</a:t>
            </a:r>
          </a:p>
          <a:p>
            <a:endParaRPr lang="en-PH" sz="1400" dirty="0"/>
          </a:p>
        </p:txBody>
      </p:sp>
      <p:pic>
        <p:nvPicPr>
          <p:cNvPr id="4" name="Picture 3">
            <a:extLst>
              <a:ext uri="{FF2B5EF4-FFF2-40B4-BE49-F238E27FC236}">
                <a16:creationId xmlns:a16="http://schemas.microsoft.com/office/drawing/2014/main" id="{086ABF1D-EDD3-464E-A6E7-BFEC320E7638}"/>
              </a:ext>
            </a:extLst>
          </p:cNvPr>
          <p:cNvPicPr>
            <a:picLocks noChangeAspect="1" noChangeArrowheads="1"/>
          </p:cNvPicPr>
          <p:nvPr/>
        </p:nvPicPr>
        <p:blipFill>
          <a:blip r:embed="rId2" cstate="print"/>
          <a:srcRect/>
          <a:stretch>
            <a:fillRect/>
          </a:stretch>
        </p:blipFill>
        <p:spPr bwMode="auto">
          <a:xfrm>
            <a:off x="5237139" y="3777175"/>
            <a:ext cx="3903804" cy="1048542"/>
          </a:xfrm>
          <a:prstGeom prst="rect">
            <a:avLst/>
          </a:prstGeom>
          <a:noFill/>
          <a:ln w="9525">
            <a:noFill/>
            <a:miter lim="800000"/>
            <a:headEnd/>
            <a:tailEnd/>
          </a:ln>
        </p:spPr>
      </p:pic>
      <p:pic>
        <p:nvPicPr>
          <p:cNvPr id="5" name="Picture 4">
            <a:extLst>
              <a:ext uri="{FF2B5EF4-FFF2-40B4-BE49-F238E27FC236}">
                <a16:creationId xmlns:a16="http://schemas.microsoft.com/office/drawing/2014/main" id="{8186F1C1-AA85-4ABE-87ED-FFF365927948}"/>
              </a:ext>
            </a:extLst>
          </p:cNvPr>
          <p:cNvPicPr>
            <a:picLocks noChangeAspect="1" noChangeArrowheads="1"/>
          </p:cNvPicPr>
          <p:nvPr/>
        </p:nvPicPr>
        <p:blipFill>
          <a:blip r:embed="rId3" cstate="print"/>
          <a:srcRect/>
          <a:stretch>
            <a:fillRect/>
          </a:stretch>
        </p:blipFill>
        <p:spPr bwMode="auto">
          <a:xfrm>
            <a:off x="5042646" y="1395467"/>
            <a:ext cx="4292791" cy="2258908"/>
          </a:xfrm>
          <a:prstGeom prst="rect">
            <a:avLst/>
          </a:prstGeom>
          <a:noFill/>
          <a:ln w="9525">
            <a:noFill/>
            <a:miter lim="800000"/>
            <a:headEnd/>
            <a:tailEnd/>
          </a:ln>
        </p:spPr>
      </p:pic>
      <p:sp>
        <p:nvSpPr>
          <p:cNvPr id="6" name="Content Placeholder 2">
            <a:extLst>
              <a:ext uri="{FF2B5EF4-FFF2-40B4-BE49-F238E27FC236}">
                <a16:creationId xmlns:a16="http://schemas.microsoft.com/office/drawing/2014/main" id="{267439B9-BB46-422D-8F8C-F97F5064A49D}"/>
              </a:ext>
            </a:extLst>
          </p:cNvPr>
          <p:cNvSpPr txBox="1">
            <a:spLocks/>
          </p:cNvSpPr>
          <p:nvPr/>
        </p:nvSpPr>
        <p:spPr bwMode="auto">
          <a:xfrm>
            <a:off x="521214" y="3171267"/>
            <a:ext cx="4521432" cy="1754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4CCE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a:solidFill>
                  <a:schemeClr val="tx1"/>
                </a:solidFill>
                <a:latin typeface="+mn-lt"/>
              </a:defRPr>
            </a:lvl2pPr>
            <a:lvl3pPr marL="1143000" indent="-228600" algn="l" rtl="0" eaLnBrk="0" fontAlgn="base" hangingPunct="0">
              <a:spcBef>
                <a:spcPct val="20000"/>
              </a:spcBef>
              <a:spcAft>
                <a:spcPct val="0"/>
              </a:spcAft>
              <a:buClr>
                <a:srgbClr val="B4CCE2"/>
              </a:buClr>
              <a:buChar char="•"/>
              <a:defRPr>
                <a:solidFill>
                  <a:schemeClr val="tx1"/>
                </a:solidFill>
                <a:latin typeface="+mn-lt"/>
              </a:defRPr>
            </a:lvl3pPr>
            <a:lvl4pPr marL="1600200" indent="-228600" algn="l" rtl="0" eaLnBrk="0" fontAlgn="base" hangingPunct="0">
              <a:spcBef>
                <a:spcPct val="20000"/>
              </a:spcBef>
              <a:spcAft>
                <a:spcPct val="0"/>
              </a:spcAft>
              <a:buClr>
                <a:srgbClr val="B4CCE2"/>
              </a:buClr>
              <a:buChar char="–"/>
              <a:defRPr sz="1600">
                <a:solidFill>
                  <a:schemeClr val="tx1"/>
                </a:solidFill>
                <a:latin typeface="+mn-lt"/>
              </a:defRPr>
            </a:lvl4pPr>
            <a:lvl5pPr marL="2057400" indent="-228600" algn="l" rtl="0" eaLnBrk="0" fontAlgn="base" hangingPunct="0">
              <a:spcBef>
                <a:spcPct val="20000"/>
              </a:spcBef>
              <a:spcAft>
                <a:spcPct val="0"/>
              </a:spcAft>
              <a:buClr>
                <a:srgbClr val="B4CCE2"/>
              </a:buClr>
              <a:buChar char="»"/>
              <a:defRPr sz="1600">
                <a:solidFill>
                  <a:schemeClr val="tx1"/>
                </a:solidFill>
                <a:latin typeface="+mn-lt"/>
              </a:defRPr>
            </a:lvl5pPr>
            <a:lvl6pPr marL="2514600" indent="-228600" algn="l" rtl="0" fontAlgn="base">
              <a:spcBef>
                <a:spcPct val="20000"/>
              </a:spcBef>
              <a:spcAft>
                <a:spcPct val="0"/>
              </a:spcAft>
              <a:buClr>
                <a:srgbClr val="B4CCE2"/>
              </a:buClr>
              <a:buChar char="»"/>
              <a:defRPr sz="1600">
                <a:solidFill>
                  <a:schemeClr val="tx1"/>
                </a:solidFill>
                <a:latin typeface="+mn-lt"/>
              </a:defRPr>
            </a:lvl6pPr>
            <a:lvl7pPr marL="2971800" indent="-228600" algn="l" rtl="0" fontAlgn="base">
              <a:spcBef>
                <a:spcPct val="20000"/>
              </a:spcBef>
              <a:spcAft>
                <a:spcPct val="0"/>
              </a:spcAft>
              <a:buClr>
                <a:srgbClr val="B4CCE2"/>
              </a:buClr>
              <a:buChar char="»"/>
              <a:defRPr sz="1600">
                <a:solidFill>
                  <a:schemeClr val="tx1"/>
                </a:solidFill>
                <a:latin typeface="+mn-lt"/>
              </a:defRPr>
            </a:lvl7pPr>
            <a:lvl8pPr marL="3429000" indent="-228600" algn="l" rtl="0" fontAlgn="base">
              <a:spcBef>
                <a:spcPct val="20000"/>
              </a:spcBef>
              <a:spcAft>
                <a:spcPct val="0"/>
              </a:spcAft>
              <a:buClr>
                <a:srgbClr val="B4CCE2"/>
              </a:buClr>
              <a:buChar char="»"/>
              <a:defRPr sz="1600">
                <a:solidFill>
                  <a:schemeClr val="tx1"/>
                </a:solidFill>
                <a:latin typeface="+mn-lt"/>
              </a:defRPr>
            </a:lvl8pPr>
            <a:lvl9pPr marL="3886200" indent="-228600" algn="l" rtl="0" fontAlgn="base">
              <a:spcBef>
                <a:spcPct val="20000"/>
              </a:spcBef>
              <a:spcAft>
                <a:spcPct val="0"/>
              </a:spcAft>
              <a:buClr>
                <a:srgbClr val="B4CCE2"/>
              </a:buClr>
              <a:buChar char="»"/>
              <a:defRPr sz="1600">
                <a:solidFill>
                  <a:schemeClr val="tx1"/>
                </a:solidFill>
                <a:latin typeface="+mn-lt"/>
              </a:defRPr>
            </a:lvl9pPr>
          </a:lstStyle>
          <a:p>
            <a:pPr marL="0" indent="0">
              <a:buFontTx/>
              <a:buNone/>
            </a:pPr>
            <a:r>
              <a:rPr lang="en-PH" sz="1600" b="1" u="sng" kern="0" dirty="0"/>
              <a:t>CCNA (Cisco 200-301)</a:t>
            </a:r>
          </a:p>
          <a:p>
            <a:pPr marL="0" indent="0">
              <a:buFontTx/>
              <a:buNone/>
            </a:pPr>
            <a:r>
              <a:rPr lang="en-PH" sz="1600" b="0" kern="0" dirty="0"/>
              <a:t>World’s most popular networking exam (Tuition still costs PHP 150k in the Philippines, FREE on </a:t>
            </a:r>
            <a:r>
              <a:rPr lang="en-PH" sz="1600" b="0" kern="0" dirty="0" err="1"/>
              <a:t>Youtube</a:t>
            </a:r>
            <a:r>
              <a:rPr lang="en-PH" sz="1600" b="0" kern="0" dirty="0"/>
              <a:t>)</a:t>
            </a:r>
          </a:p>
          <a:p>
            <a:pPr marL="0" indent="0">
              <a:buFontTx/>
              <a:buNone/>
            </a:pPr>
            <a:r>
              <a:rPr lang="en-PH" sz="1600" b="0" kern="0" dirty="0"/>
              <a:t>Lab equipment costs (1M+) – now free with Cisco Packet Tracer</a:t>
            </a:r>
          </a:p>
          <a:p>
            <a:pPr marL="0" indent="0">
              <a:buFontTx/>
              <a:buNone/>
            </a:pPr>
            <a:endParaRPr lang="en-PH" sz="1400" b="0" kern="0" dirty="0"/>
          </a:p>
        </p:txBody>
      </p:sp>
      <p:sp>
        <p:nvSpPr>
          <p:cNvPr id="8" name="TextBox 7">
            <a:extLst>
              <a:ext uri="{FF2B5EF4-FFF2-40B4-BE49-F238E27FC236}">
                <a16:creationId xmlns:a16="http://schemas.microsoft.com/office/drawing/2014/main" id="{D7058301-6A6A-4250-BA9F-5CE0FAE0C20E}"/>
              </a:ext>
            </a:extLst>
          </p:cNvPr>
          <p:cNvSpPr txBox="1"/>
          <p:nvPr/>
        </p:nvSpPr>
        <p:spPr>
          <a:xfrm>
            <a:off x="709472" y="4948517"/>
            <a:ext cx="7533574" cy="1569660"/>
          </a:xfrm>
          <a:prstGeom prst="rect">
            <a:avLst/>
          </a:prstGeom>
          <a:noFill/>
        </p:spPr>
        <p:txBody>
          <a:bodyPr wrap="square" rtlCol="0">
            <a:spAutoFit/>
          </a:bodyPr>
          <a:lstStyle/>
          <a:p>
            <a:pPr algn="l"/>
            <a:r>
              <a:rPr lang="en-PH" sz="2400" dirty="0">
                <a:solidFill>
                  <a:srgbClr val="FF0000"/>
                </a:solidFill>
              </a:rPr>
              <a:t>What language do you think these resources are in: FREE CCNA Course (</a:t>
            </a:r>
            <a:r>
              <a:rPr lang="en-PH" sz="2400" dirty="0" err="1">
                <a:solidFill>
                  <a:srgbClr val="FF0000"/>
                </a:solidFill>
              </a:rPr>
              <a:t>Youtube</a:t>
            </a:r>
            <a:r>
              <a:rPr lang="en-PH" sz="2400" dirty="0">
                <a:solidFill>
                  <a:srgbClr val="FF0000"/>
                </a:solidFill>
              </a:rPr>
              <a:t>), AI Course (Coursera), Cisco Packet Tracer Virtual Lab Software?</a:t>
            </a:r>
            <a:endParaRPr lang="en-US" sz="2400" dirty="0">
              <a:solidFill>
                <a:srgbClr val="FF0000"/>
              </a:solidFill>
            </a:endParaRPr>
          </a:p>
        </p:txBody>
      </p:sp>
    </p:spTree>
    <p:extLst>
      <p:ext uri="{BB962C8B-B14F-4D97-AF65-F5344CB8AC3E}">
        <p14:creationId xmlns:p14="http://schemas.microsoft.com/office/powerpoint/2010/main" val="1726845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D759-E2EB-B381-E502-E8F7F0F174BF}"/>
              </a:ext>
            </a:extLst>
          </p:cNvPr>
          <p:cNvSpPr>
            <a:spLocks noGrp="1"/>
          </p:cNvSpPr>
          <p:nvPr>
            <p:ph type="title"/>
          </p:nvPr>
        </p:nvSpPr>
        <p:spPr/>
        <p:txBody>
          <a:bodyPr/>
          <a:lstStyle/>
          <a:p>
            <a:r>
              <a:rPr lang="en-PH" dirty="0"/>
              <a:t>Summary</a:t>
            </a:r>
          </a:p>
        </p:txBody>
      </p:sp>
      <p:sp>
        <p:nvSpPr>
          <p:cNvPr id="3" name="Content Placeholder 2">
            <a:extLst>
              <a:ext uri="{FF2B5EF4-FFF2-40B4-BE49-F238E27FC236}">
                <a16:creationId xmlns:a16="http://schemas.microsoft.com/office/drawing/2014/main" id="{D9374AA9-15DF-897C-A42F-F561F1EF77D5}"/>
              </a:ext>
            </a:extLst>
          </p:cNvPr>
          <p:cNvSpPr>
            <a:spLocks noGrp="1"/>
          </p:cNvSpPr>
          <p:nvPr>
            <p:ph idx="1"/>
          </p:nvPr>
        </p:nvSpPr>
        <p:spPr/>
        <p:txBody>
          <a:bodyPr/>
          <a:lstStyle/>
          <a:p>
            <a:r>
              <a:rPr lang="en-PH" dirty="0"/>
              <a:t>Learning poverty in the Philippines is an extremely serious problem with 90% of 10 year old students unable to read a simple text (World Bank)</a:t>
            </a:r>
          </a:p>
          <a:p>
            <a:endParaRPr lang="en-PH" dirty="0"/>
          </a:p>
          <a:p>
            <a:r>
              <a:rPr lang="en-PH" dirty="0"/>
              <a:t>Several strategies to improve curriculum: (a) Match difficulty levels, (b) Leverage the world producing OER and (c) Use international standards</a:t>
            </a:r>
          </a:p>
          <a:p>
            <a:endParaRPr lang="en-PH" dirty="0"/>
          </a:p>
          <a:p>
            <a:r>
              <a:rPr lang="en-PH" dirty="0"/>
              <a:t>Improving digital access to low cost devices is the next leapfrog moment in education</a:t>
            </a:r>
          </a:p>
        </p:txBody>
      </p:sp>
    </p:spTree>
    <p:extLst>
      <p:ext uri="{BB962C8B-B14F-4D97-AF65-F5344CB8AC3E}">
        <p14:creationId xmlns:p14="http://schemas.microsoft.com/office/powerpoint/2010/main" val="218007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F990-10E8-9FFD-0376-CA3F68AFAE90}"/>
              </a:ext>
            </a:extLst>
          </p:cNvPr>
          <p:cNvSpPr>
            <a:spLocks noGrp="1"/>
          </p:cNvSpPr>
          <p:nvPr>
            <p:ph type="title"/>
          </p:nvPr>
        </p:nvSpPr>
        <p:spPr/>
        <p:txBody>
          <a:bodyPr/>
          <a:lstStyle/>
          <a:p>
            <a:r>
              <a:rPr lang="en-PH" sz="3200" dirty="0"/>
              <a:t>Learning Poverty in the Philippines</a:t>
            </a:r>
          </a:p>
        </p:txBody>
      </p:sp>
      <p:sp>
        <p:nvSpPr>
          <p:cNvPr id="3" name="Content Placeholder 2">
            <a:extLst>
              <a:ext uri="{FF2B5EF4-FFF2-40B4-BE49-F238E27FC236}">
                <a16:creationId xmlns:a16="http://schemas.microsoft.com/office/drawing/2014/main" id="{507B9036-A1CF-4FE3-8BBC-319B53973304}"/>
              </a:ext>
            </a:extLst>
          </p:cNvPr>
          <p:cNvSpPr>
            <a:spLocks noGrp="1"/>
          </p:cNvSpPr>
          <p:nvPr>
            <p:ph idx="1"/>
          </p:nvPr>
        </p:nvSpPr>
        <p:spPr>
          <a:xfrm>
            <a:off x="5055575" y="2064337"/>
            <a:ext cx="3850098" cy="4038600"/>
          </a:xfrm>
        </p:spPr>
        <p:txBody>
          <a:bodyPr/>
          <a:lstStyle/>
          <a:p>
            <a:pPr marL="0" indent="0">
              <a:buNone/>
            </a:pPr>
            <a:r>
              <a:rPr lang="en-PH" sz="3600" b="1" dirty="0"/>
              <a:t>2022</a:t>
            </a:r>
          </a:p>
          <a:p>
            <a:pPr marL="0" indent="0">
              <a:buNone/>
            </a:pPr>
            <a:endParaRPr lang="en-PH" dirty="0"/>
          </a:p>
          <a:p>
            <a:pPr marL="0" indent="0">
              <a:buNone/>
            </a:pPr>
            <a:r>
              <a:rPr lang="en-PH" sz="3200" dirty="0"/>
              <a:t>World Bank:</a:t>
            </a:r>
            <a:r>
              <a:rPr lang="en-PH" sz="3600" b="1" dirty="0"/>
              <a:t> </a:t>
            </a:r>
            <a:r>
              <a:rPr lang="en-PH" sz="3600" b="1" dirty="0">
                <a:solidFill>
                  <a:srgbClr val="FF0000"/>
                </a:solidFill>
              </a:rPr>
              <a:t>9 out of 10 children (90%) </a:t>
            </a:r>
            <a:r>
              <a:rPr lang="en-PH" sz="3200" dirty="0"/>
              <a:t>cannot read a simple text</a:t>
            </a:r>
          </a:p>
        </p:txBody>
      </p:sp>
      <p:pic>
        <p:nvPicPr>
          <p:cNvPr id="3074" name="Picture 2" descr="May be an image of 2 people and text that says 'one news 9 AUGUST 2022 91% LEARNING POVERTY IN PH CAUSED BY DECADES OF NEGLECT' -ADVOCACY GROUP The Philippine Business for Education told One PH's &quot;Sa Totoo Lang&quot; that nine out of 10 children cannot read simple text, as World Bank report showed the Philippines with 91% learning poverty. Deputy Executive Director Diane Fajardo said this was caused by &quot;decades of neglect,&quot; along with malnutrition, poor learning environment, teachers and their materials, as well as the poverty rate. OneNews.ph OneNewsPH file photo: The Philippine STAR/Walter Bollozos'">
            <a:extLst>
              <a:ext uri="{FF2B5EF4-FFF2-40B4-BE49-F238E27FC236}">
                <a16:creationId xmlns:a16="http://schemas.microsoft.com/office/drawing/2014/main" id="{8D37C70E-EA63-3857-0894-894A0DD79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27" y="1423933"/>
            <a:ext cx="4679004" cy="467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769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5819-6D39-7CF1-7691-398BF88D52C1}"/>
              </a:ext>
            </a:extLst>
          </p:cNvPr>
          <p:cNvSpPr>
            <a:spLocks noGrp="1"/>
          </p:cNvSpPr>
          <p:nvPr>
            <p:ph type="title"/>
          </p:nvPr>
        </p:nvSpPr>
        <p:spPr/>
        <p:txBody>
          <a:bodyPr/>
          <a:lstStyle/>
          <a:p>
            <a:r>
              <a:rPr lang="en-PH" dirty="0"/>
              <a:t>TIMSS 2019 Performance</a:t>
            </a:r>
          </a:p>
        </p:txBody>
      </p:sp>
      <p:sp>
        <p:nvSpPr>
          <p:cNvPr id="3" name="Content Placeholder 2">
            <a:extLst>
              <a:ext uri="{FF2B5EF4-FFF2-40B4-BE49-F238E27FC236}">
                <a16:creationId xmlns:a16="http://schemas.microsoft.com/office/drawing/2014/main" id="{87448C89-DD30-30EE-DCFF-55628CC87135}"/>
              </a:ext>
            </a:extLst>
          </p:cNvPr>
          <p:cNvSpPr>
            <a:spLocks noGrp="1"/>
          </p:cNvSpPr>
          <p:nvPr>
            <p:ph idx="1"/>
          </p:nvPr>
        </p:nvSpPr>
        <p:spPr>
          <a:xfrm>
            <a:off x="682580" y="3112851"/>
            <a:ext cx="8293995" cy="1077136"/>
          </a:xfrm>
        </p:spPr>
        <p:txBody>
          <a:bodyPr/>
          <a:lstStyle/>
          <a:p>
            <a:pPr marL="0" indent="0">
              <a:buNone/>
            </a:pPr>
            <a:r>
              <a:rPr lang="en-PH" dirty="0"/>
              <a:t>Philippines scored the </a:t>
            </a:r>
            <a:r>
              <a:rPr lang="en-PH" b="1" u="sng" dirty="0">
                <a:solidFill>
                  <a:srgbClr val="FF0000"/>
                </a:solidFill>
              </a:rPr>
              <a:t>lowest</a:t>
            </a:r>
            <a:r>
              <a:rPr lang="en-PH" dirty="0"/>
              <a:t> out of 58 participating countries in Math &amp; Science.</a:t>
            </a:r>
          </a:p>
        </p:txBody>
      </p:sp>
      <p:pic>
        <p:nvPicPr>
          <p:cNvPr id="5" name="Picture 4">
            <a:extLst>
              <a:ext uri="{FF2B5EF4-FFF2-40B4-BE49-F238E27FC236}">
                <a16:creationId xmlns:a16="http://schemas.microsoft.com/office/drawing/2014/main" id="{D868A727-ED69-4F65-5DB7-54C863E1587A}"/>
              </a:ext>
            </a:extLst>
          </p:cNvPr>
          <p:cNvPicPr>
            <a:picLocks noChangeAspect="1"/>
          </p:cNvPicPr>
          <p:nvPr/>
        </p:nvPicPr>
        <p:blipFill>
          <a:blip r:embed="rId2"/>
          <a:stretch>
            <a:fillRect/>
          </a:stretch>
        </p:blipFill>
        <p:spPr>
          <a:xfrm>
            <a:off x="0" y="4312853"/>
            <a:ext cx="9144000" cy="2447181"/>
          </a:xfrm>
          <a:prstGeom prst="rect">
            <a:avLst/>
          </a:prstGeom>
        </p:spPr>
      </p:pic>
      <p:pic>
        <p:nvPicPr>
          <p:cNvPr id="1026" name="Picture 2" descr="TIMSS 2019 Australia. Volume I: Student performance&quot; by Sue Thomson, Nicole  Wernert et al.">
            <a:extLst>
              <a:ext uri="{FF2B5EF4-FFF2-40B4-BE49-F238E27FC236}">
                <a16:creationId xmlns:a16="http://schemas.microsoft.com/office/drawing/2014/main" id="{418C07FB-2C81-4CE9-F43A-1E9352536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25" y="1266215"/>
            <a:ext cx="5143877" cy="160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23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5E1D-81A1-7F90-27DA-FCA476C79582}"/>
              </a:ext>
            </a:extLst>
          </p:cNvPr>
          <p:cNvSpPr>
            <a:spLocks noGrp="1"/>
          </p:cNvSpPr>
          <p:nvPr>
            <p:ph type="title"/>
          </p:nvPr>
        </p:nvSpPr>
        <p:spPr/>
        <p:txBody>
          <a:bodyPr/>
          <a:lstStyle/>
          <a:p>
            <a:r>
              <a:rPr lang="en-PH" dirty="0"/>
              <a:t>PISA 2018 Performance</a:t>
            </a:r>
          </a:p>
        </p:txBody>
      </p:sp>
      <p:sp>
        <p:nvSpPr>
          <p:cNvPr id="3" name="Content Placeholder 2">
            <a:extLst>
              <a:ext uri="{FF2B5EF4-FFF2-40B4-BE49-F238E27FC236}">
                <a16:creationId xmlns:a16="http://schemas.microsoft.com/office/drawing/2014/main" id="{8B08E961-36E8-4876-34AE-94B2330FB66B}"/>
              </a:ext>
            </a:extLst>
          </p:cNvPr>
          <p:cNvSpPr>
            <a:spLocks noGrp="1"/>
          </p:cNvSpPr>
          <p:nvPr>
            <p:ph idx="1"/>
          </p:nvPr>
        </p:nvSpPr>
        <p:spPr>
          <a:xfrm>
            <a:off x="525293" y="2749611"/>
            <a:ext cx="7782127" cy="1082553"/>
          </a:xfrm>
        </p:spPr>
        <p:txBody>
          <a:bodyPr/>
          <a:lstStyle/>
          <a:p>
            <a:pPr marL="0" indent="0">
              <a:buNone/>
            </a:pPr>
            <a:r>
              <a:rPr lang="en-PH" sz="2800" dirty="0"/>
              <a:t>Philippines scored the </a:t>
            </a:r>
            <a:r>
              <a:rPr lang="en-PH" sz="2800" b="1" u="sng" dirty="0">
                <a:solidFill>
                  <a:srgbClr val="FF0000"/>
                </a:solidFill>
              </a:rPr>
              <a:t>lowest</a:t>
            </a:r>
            <a:r>
              <a:rPr lang="en-PH" sz="2800" dirty="0"/>
              <a:t> out of 79 participating countries in Reading.</a:t>
            </a:r>
          </a:p>
          <a:p>
            <a:pPr marL="0" indent="0">
              <a:buNone/>
            </a:pPr>
            <a:endParaRPr lang="en-PH" sz="2800" dirty="0"/>
          </a:p>
        </p:txBody>
      </p:sp>
      <p:pic>
        <p:nvPicPr>
          <p:cNvPr id="5" name="Picture 4">
            <a:extLst>
              <a:ext uri="{FF2B5EF4-FFF2-40B4-BE49-F238E27FC236}">
                <a16:creationId xmlns:a16="http://schemas.microsoft.com/office/drawing/2014/main" id="{DE854742-0123-23ED-9312-4BB4BF31E9BE}"/>
              </a:ext>
            </a:extLst>
          </p:cNvPr>
          <p:cNvPicPr>
            <a:picLocks noChangeAspect="1"/>
          </p:cNvPicPr>
          <p:nvPr/>
        </p:nvPicPr>
        <p:blipFill>
          <a:blip r:embed="rId2"/>
          <a:stretch>
            <a:fillRect/>
          </a:stretch>
        </p:blipFill>
        <p:spPr>
          <a:xfrm>
            <a:off x="369651" y="3816014"/>
            <a:ext cx="7673226" cy="2711245"/>
          </a:xfrm>
          <a:prstGeom prst="rect">
            <a:avLst/>
          </a:prstGeom>
        </p:spPr>
      </p:pic>
      <p:pic>
        <p:nvPicPr>
          <p:cNvPr id="2050" name="Picture 2" descr="Russia's performance at PISA-2018 | Общество сравнительных исследований в  образовании Европы и Центральной Азии">
            <a:extLst>
              <a:ext uri="{FF2B5EF4-FFF2-40B4-BE49-F238E27FC236}">
                <a16:creationId xmlns:a16="http://schemas.microsoft.com/office/drawing/2014/main" id="{343C337F-34F1-17E4-9FAA-6AB10A110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22" y="1100138"/>
            <a:ext cx="284797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20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6166-FF73-40EC-855A-78B7903FE5F7}"/>
              </a:ext>
            </a:extLst>
          </p:cNvPr>
          <p:cNvSpPr>
            <a:spLocks noGrp="1"/>
          </p:cNvSpPr>
          <p:nvPr>
            <p:ph type="title"/>
          </p:nvPr>
        </p:nvSpPr>
        <p:spPr/>
        <p:txBody>
          <a:bodyPr/>
          <a:lstStyle/>
          <a:p>
            <a:r>
              <a:rPr lang="en-PH" dirty="0"/>
              <a:t>Topic List</a:t>
            </a:r>
            <a:endParaRPr lang="en-US" dirty="0"/>
          </a:p>
        </p:txBody>
      </p:sp>
      <p:sp>
        <p:nvSpPr>
          <p:cNvPr id="3" name="Content Placeholder 2">
            <a:extLst>
              <a:ext uri="{FF2B5EF4-FFF2-40B4-BE49-F238E27FC236}">
                <a16:creationId xmlns:a16="http://schemas.microsoft.com/office/drawing/2014/main" id="{CAA75941-6C46-4BEC-BFC8-4209C0797E4F}"/>
              </a:ext>
            </a:extLst>
          </p:cNvPr>
          <p:cNvSpPr>
            <a:spLocks noGrp="1"/>
          </p:cNvSpPr>
          <p:nvPr>
            <p:ph idx="1"/>
          </p:nvPr>
        </p:nvSpPr>
        <p:spPr/>
        <p:txBody>
          <a:bodyPr/>
          <a:lstStyle/>
          <a:p>
            <a:pPr marL="0" indent="0">
              <a:buNone/>
            </a:pPr>
            <a:r>
              <a:rPr lang="en-PH" b="1" dirty="0"/>
              <a:t>Topic 1:</a:t>
            </a:r>
            <a:r>
              <a:rPr lang="en-PH" dirty="0"/>
              <a:t> Where is the Philippines? Learning Poverty?</a:t>
            </a:r>
          </a:p>
          <a:p>
            <a:pPr marL="0" indent="0">
              <a:buNone/>
            </a:pPr>
            <a:endParaRPr lang="en-PH" dirty="0"/>
          </a:p>
          <a:p>
            <a:pPr marL="0" indent="0">
              <a:buNone/>
            </a:pPr>
            <a:r>
              <a:rPr lang="en-PH" b="1" dirty="0">
                <a:solidFill>
                  <a:srgbClr val="FF0000"/>
                </a:solidFill>
              </a:rPr>
              <a:t>Topic 2: Curriculum Strategies to improve learning poverty</a:t>
            </a:r>
          </a:p>
          <a:p>
            <a:pPr marL="0" indent="0">
              <a:buNone/>
            </a:pPr>
            <a:endParaRPr lang="en-PH" dirty="0"/>
          </a:p>
          <a:p>
            <a:pPr marL="0" indent="0">
              <a:buNone/>
            </a:pPr>
            <a:r>
              <a:rPr lang="en-PH" b="1" dirty="0"/>
              <a:t>Topic 3: </a:t>
            </a:r>
            <a:r>
              <a:rPr lang="en-PH" dirty="0"/>
              <a:t>Improving digital access</a:t>
            </a:r>
          </a:p>
          <a:p>
            <a:pPr marL="0" indent="0">
              <a:buNone/>
            </a:pPr>
            <a:endParaRPr lang="en-PH" dirty="0"/>
          </a:p>
          <a:p>
            <a:pPr marL="0" indent="0">
              <a:buNone/>
            </a:pPr>
            <a:endParaRPr lang="en-PH" dirty="0"/>
          </a:p>
          <a:p>
            <a:pPr marL="0" indent="0">
              <a:buNone/>
            </a:pPr>
            <a:endParaRPr lang="en-US" dirty="0"/>
          </a:p>
        </p:txBody>
      </p:sp>
    </p:spTree>
    <p:extLst>
      <p:ext uri="{BB962C8B-B14F-4D97-AF65-F5344CB8AC3E}">
        <p14:creationId xmlns:p14="http://schemas.microsoft.com/office/powerpoint/2010/main" val="38257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3cf470b5a9_1_67"/>
          <p:cNvSpPr txBox="1">
            <a:spLocks noGrp="1"/>
          </p:cNvSpPr>
          <p:nvPr>
            <p:ph type="title"/>
          </p:nvPr>
        </p:nvSpPr>
        <p:spPr>
          <a:xfrm>
            <a:off x="1828800" y="519113"/>
            <a:ext cx="7315200" cy="581100"/>
          </a:xfrm>
          <a:prstGeom prst="rect">
            <a:avLst/>
          </a:prstGeom>
        </p:spPr>
        <p:txBody>
          <a:bodyPr spcFirstLastPara="1" wrap="square" lIns="198000" tIns="45700" rIns="91425" bIns="45700" anchor="ctr" anchorCtr="0">
            <a:noAutofit/>
          </a:bodyPr>
          <a:lstStyle/>
          <a:p>
            <a:pPr marL="0" lvl="0" indent="0" algn="l" rtl="0">
              <a:spcBef>
                <a:spcPts val="0"/>
              </a:spcBef>
              <a:spcAft>
                <a:spcPts val="0"/>
              </a:spcAft>
              <a:buNone/>
            </a:pPr>
            <a:r>
              <a:rPr lang="en-PH" sz="3200" dirty="0"/>
              <a:t>Strategy 1: Learning that matches </a:t>
            </a:r>
            <a:endParaRPr sz="3300" dirty="0"/>
          </a:p>
        </p:txBody>
      </p:sp>
      <p:sp>
        <p:nvSpPr>
          <p:cNvPr id="158" name="Google Shape;158;g13cf470b5a9_1_67"/>
          <p:cNvSpPr txBox="1">
            <a:spLocks noGrp="1"/>
          </p:cNvSpPr>
          <p:nvPr>
            <p:ph type="body" idx="1"/>
          </p:nvPr>
        </p:nvSpPr>
        <p:spPr>
          <a:xfrm>
            <a:off x="682575" y="3743320"/>
            <a:ext cx="8294100" cy="1690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PH"/>
              <a:t>The Zone of Proximal Development (ZPD) was a key construct in Lev Vygotsky's theory of learning and development. The Zone of Proximal Development is defined as the space between what a learner can do without assistance and what a learner can do with adult guidance or in collaboration with more capable peers.</a:t>
            </a:r>
            <a:endParaRPr/>
          </a:p>
        </p:txBody>
      </p:sp>
      <p:pic>
        <p:nvPicPr>
          <p:cNvPr id="159" name="Google Shape;159;g13cf470b5a9_1_67"/>
          <p:cNvPicPr preferRelativeResize="0"/>
          <p:nvPr/>
        </p:nvPicPr>
        <p:blipFill>
          <a:blip r:embed="rId3">
            <a:alphaModFix/>
          </a:blip>
          <a:stretch>
            <a:fillRect/>
          </a:stretch>
        </p:blipFill>
        <p:spPr>
          <a:xfrm>
            <a:off x="2895600" y="1269238"/>
            <a:ext cx="3048000" cy="2305050"/>
          </a:xfrm>
          <a:prstGeom prst="rect">
            <a:avLst/>
          </a:prstGeom>
          <a:noFill/>
          <a:ln>
            <a:noFill/>
          </a:ln>
        </p:spPr>
      </p:pic>
    </p:spTree>
    <p:extLst>
      <p:ext uri="{BB962C8B-B14F-4D97-AF65-F5344CB8AC3E}">
        <p14:creationId xmlns:p14="http://schemas.microsoft.com/office/powerpoint/2010/main" val="17806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8029-6A9A-B0BF-C446-8621ACB83702}"/>
              </a:ext>
            </a:extLst>
          </p:cNvPr>
          <p:cNvSpPr>
            <a:spLocks noGrp="1"/>
          </p:cNvSpPr>
          <p:nvPr>
            <p:ph type="title"/>
          </p:nvPr>
        </p:nvSpPr>
        <p:spPr/>
        <p:txBody>
          <a:bodyPr/>
          <a:lstStyle/>
          <a:p>
            <a:r>
              <a:rPr lang="en-PH" dirty="0"/>
              <a:t>Strategy 1: Learning that matches </a:t>
            </a:r>
          </a:p>
        </p:txBody>
      </p:sp>
      <p:sp>
        <p:nvSpPr>
          <p:cNvPr id="3" name="Content Placeholder 2">
            <a:extLst>
              <a:ext uri="{FF2B5EF4-FFF2-40B4-BE49-F238E27FC236}">
                <a16:creationId xmlns:a16="http://schemas.microsoft.com/office/drawing/2014/main" id="{101EF83A-6E9F-D078-F216-4722DCCDC384}"/>
              </a:ext>
            </a:extLst>
          </p:cNvPr>
          <p:cNvSpPr>
            <a:spLocks noGrp="1"/>
          </p:cNvSpPr>
          <p:nvPr>
            <p:ph idx="1"/>
          </p:nvPr>
        </p:nvSpPr>
        <p:spPr>
          <a:xfrm>
            <a:off x="682580" y="1395467"/>
            <a:ext cx="8293995" cy="1260184"/>
          </a:xfrm>
        </p:spPr>
        <p:txBody>
          <a:bodyPr/>
          <a:lstStyle/>
          <a:p>
            <a:pPr marL="0" indent="0">
              <a:buNone/>
            </a:pPr>
            <a:r>
              <a:rPr lang="en-PH" dirty="0"/>
              <a:t>This is English curriculum for a Grade 4 student, 90% of which cannot read simple sentences. The difficulty of the curriculum should be appropriate for the ability of the student.</a:t>
            </a:r>
          </a:p>
        </p:txBody>
      </p:sp>
      <p:pic>
        <p:nvPicPr>
          <p:cNvPr id="5" name="Picture 4">
            <a:extLst>
              <a:ext uri="{FF2B5EF4-FFF2-40B4-BE49-F238E27FC236}">
                <a16:creationId xmlns:a16="http://schemas.microsoft.com/office/drawing/2014/main" id="{4E4D21B7-CBBB-0848-ADE7-968B23D5F1AF}"/>
              </a:ext>
            </a:extLst>
          </p:cNvPr>
          <p:cNvPicPr>
            <a:picLocks noChangeAspect="1"/>
          </p:cNvPicPr>
          <p:nvPr/>
        </p:nvPicPr>
        <p:blipFill>
          <a:blip r:embed="rId2"/>
          <a:stretch>
            <a:fillRect/>
          </a:stretch>
        </p:blipFill>
        <p:spPr>
          <a:xfrm>
            <a:off x="0" y="2847974"/>
            <a:ext cx="9144000" cy="3483771"/>
          </a:xfrm>
          <a:prstGeom prst="rect">
            <a:avLst/>
          </a:prstGeom>
        </p:spPr>
      </p:pic>
    </p:spTree>
    <p:extLst>
      <p:ext uri="{BB962C8B-B14F-4D97-AF65-F5344CB8AC3E}">
        <p14:creationId xmlns:p14="http://schemas.microsoft.com/office/powerpoint/2010/main" val="135815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8029-6A9A-B0BF-C446-8621ACB83702}"/>
              </a:ext>
            </a:extLst>
          </p:cNvPr>
          <p:cNvSpPr>
            <a:spLocks noGrp="1"/>
          </p:cNvSpPr>
          <p:nvPr>
            <p:ph type="title"/>
          </p:nvPr>
        </p:nvSpPr>
        <p:spPr/>
        <p:txBody>
          <a:bodyPr/>
          <a:lstStyle/>
          <a:p>
            <a:r>
              <a:rPr lang="en-PH" sz="2400" dirty="0"/>
              <a:t>Strategy 2: Leveraging Open Educational Resource</a:t>
            </a:r>
          </a:p>
        </p:txBody>
      </p:sp>
      <p:sp>
        <p:nvSpPr>
          <p:cNvPr id="3" name="Content Placeholder 2">
            <a:extLst>
              <a:ext uri="{FF2B5EF4-FFF2-40B4-BE49-F238E27FC236}">
                <a16:creationId xmlns:a16="http://schemas.microsoft.com/office/drawing/2014/main" id="{101EF83A-6E9F-D078-F216-4722DCCDC384}"/>
              </a:ext>
            </a:extLst>
          </p:cNvPr>
          <p:cNvSpPr>
            <a:spLocks noGrp="1"/>
          </p:cNvSpPr>
          <p:nvPr>
            <p:ph idx="1"/>
          </p:nvPr>
        </p:nvSpPr>
        <p:spPr>
          <a:xfrm>
            <a:off x="1429966" y="1395467"/>
            <a:ext cx="7546609" cy="890533"/>
          </a:xfrm>
        </p:spPr>
        <p:txBody>
          <a:bodyPr/>
          <a:lstStyle/>
          <a:p>
            <a:pPr marL="0" indent="0">
              <a:buNone/>
            </a:pPr>
            <a:r>
              <a:rPr lang="en-PH" dirty="0"/>
              <a:t>The Philippines has a GDP which is less than 1% of the entire world. The education budget of California ($128 billion) is </a:t>
            </a:r>
            <a:r>
              <a:rPr lang="en-PH" sz="4400" b="1" dirty="0">
                <a:solidFill>
                  <a:srgbClr val="FF0000"/>
                </a:solidFill>
              </a:rPr>
              <a:t>10x</a:t>
            </a:r>
            <a:r>
              <a:rPr lang="en-PH" dirty="0"/>
              <a:t> larger than the education budget of the Philippines ($11 billion)</a:t>
            </a:r>
          </a:p>
          <a:p>
            <a:pPr marL="0" indent="0">
              <a:buNone/>
            </a:pPr>
            <a:endParaRPr lang="en-PH" dirty="0"/>
          </a:p>
          <a:p>
            <a:pPr marL="0" indent="0">
              <a:buNone/>
            </a:pPr>
            <a:r>
              <a:rPr lang="en-PH" dirty="0"/>
              <a:t>Instead of looking for </a:t>
            </a:r>
            <a:r>
              <a:rPr lang="en-PH" b="1" dirty="0">
                <a:solidFill>
                  <a:srgbClr val="FF0000"/>
                </a:solidFill>
              </a:rPr>
              <a:t>FREE</a:t>
            </a:r>
            <a:r>
              <a:rPr lang="en-PH" dirty="0"/>
              <a:t> resources that match our curriculum. Why don’t we match our curriculum to the </a:t>
            </a:r>
            <a:r>
              <a:rPr lang="en-PH" b="1" dirty="0">
                <a:solidFill>
                  <a:srgbClr val="FF0000"/>
                </a:solidFill>
              </a:rPr>
              <a:t>FREE</a:t>
            </a:r>
            <a:r>
              <a:rPr lang="en-PH" dirty="0"/>
              <a:t> and </a:t>
            </a:r>
            <a:r>
              <a:rPr lang="en-PH" b="1" dirty="0">
                <a:solidFill>
                  <a:srgbClr val="FF0000"/>
                </a:solidFill>
              </a:rPr>
              <a:t>AVAILABLE</a:t>
            </a:r>
            <a:r>
              <a:rPr lang="en-PH" dirty="0"/>
              <a:t> Open Educational Resources?</a:t>
            </a:r>
          </a:p>
        </p:txBody>
      </p:sp>
    </p:spTree>
    <p:extLst>
      <p:ext uri="{BB962C8B-B14F-4D97-AF65-F5344CB8AC3E}">
        <p14:creationId xmlns:p14="http://schemas.microsoft.com/office/powerpoint/2010/main" val="2469546268"/>
      </p:ext>
    </p:extLst>
  </p:cSld>
  <p:clrMapOvr>
    <a:masterClrMapping/>
  </p:clrMapOvr>
</p:sld>
</file>

<file path=ppt/theme/theme1.xml><?xml version="1.0" encoding="utf-8"?>
<a:theme xmlns:a="http://schemas.openxmlformats.org/drawingml/2006/main" name="Default Design">
  <a:themeElements>
    <a:clrScheme name="">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365B91"/>
      </a:hlink>
      <a:folHlink>
        <a:srgbClr val="0099A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8356</TotalTime>
  <Words>1061</Words>
  <Application>Microsoft Office PowerPoint</Application>
  <PresentationFormat>On-screen Show (4:3)</PresentationFormat>
  <Paragraphs>135</Paragraphs>
  <Slides>21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Verdana</vt:lpstr>
      <vt:lpstr>Default Design</vt:lpstr>
      <vt:lpstr>Curriculum and other strategies to address learning and digital poverty</vt:lpstr>
      <vt:lpstr>Topic List</vt:lpstr>
      <vt:lpstr>Learning Poverty in the Philippines</vt:lpstr>
      <vt:lpstr>TIMSS 2019 Performance</vt:lpstr>
      <vt:lpstr>PISA 2018 Performance</vt:lpstr>
      <vt:lpstr>Topic List</vt:lpstr>
      <vt:lpstr>Strategy 1: Learning that matches </vt:lpstr>
      <vt:lpstr>Strategy 1: Learning that matches </vt:lpstr>
      <vt:lpstr>Strategy 2: Leveraging Open Educational Resource</vt:lpstr>
      <vt:lpstr>Example: Khan Academy (US Aligned)</vt:lpstr>
      <vt:lpstr>Strategy 3: Using International Standards</vt:lpstr>
      <vt:lpstr>Strategy 3: Using International Standards</vt:lpstr>
      <vt:lpstr>Strategy 3: Using International Standards</vt:lpstr>
      <vt:lpstr>PowerPoint Presentation</vt:lpstr>
      <vt:lpstr>Topic List</vt:lpstr>
      <vt:lpstr>Our World in Data</vt:lpstr>
      <vt:lpstr>Increasing number of Smart Machines</vt:lpstr>
      <vt:lpstr>Two big leapfrogs</vt:lpstr>
      <vt:lpstr>X-Prize: Low Cost Tablet</vt:lpstr>
      <vt:lpstr>World Class Education – for free?</vt:lpstr>
      <vt:lpstr>Summary</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dot Template</dc:title>
  <dc:creator>Presentation Magazine</dc:creator>
  <cp:lastModifiedBy>Rex Tan</cp:lastModifiedBy>
  <cp:revision>553</cp:revision>
  <dcterms:created xsi:type="dcterms:W3CDTF">2005-02-28T14:06:28Z</dcterms:created>
  <dcterms:modified xsi:type="dcterms:W3CDTF">2022-10-28T12:00:46Z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Presentation Helper</vt:lpwstr>
  </property>
</Properties>
</file>