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322" r:id="rId2"/>
    <p:sldId id="261" r:id="rId3"/>
    <p:sldId id="268" r:id="rId4"/>
    <p:sldId id="311" r:id="rId5"/>
    <p:sldId id="323" r:id="rId6"/>
    <p:sldId id="263" r:id="rId7"/>
    <p:sldId id="302" r:id="rId8"/>
    <p:sldId id="319" r:id="rId9"/>
    <p:sldId id="264" r:id="rId10"/>
    <p:sldId id="265" r:id="rId11"/>
    <p:sldId id="303" r:id="rId12"/>
    <p:sldId id="287" r:id="rId13"/>
    <p:sldId id="305" r:id="rId14"/>
    <p:sldId id="308" r:id="rId15"/>
    <p:sldId id="309" r:id="rId16"/>
    <p:sldId id="290" r:id="rId17"/>
    <p:sldId id="275" r:id="rId18"/>
    <p:sldId id="296" r:id="rId19"/>
    <p:sldId id="297" r:id="rId20"/>
    <p:sldId id="293" r:id="rId21"/>
    <p:sldId id="284" r:id="rId22"/>
    <p:sldId id="298" r:id="rId23"/>
    <p:sldId id="324" r:id="rId24"/>
    <p:sldId id="285" r:id="rId25"/>
    <p:sldId id="299" r:id="rId26"/>
    <p:sldId id="300" r:id="rId27"/>
    <p:sldId id="301" r:id="rId28"/>
    <p:sldId id="314" r:id="rId29"/>
    <p:sldId id="315" r:id="rId30"/>
    <p:sldId id="320" r:id="rId31"/>
    <p:sldId id="316" r:id="rId32"/>
    <p:sldId id="321" r:id="rId33"/>
    <p:sldId id="325" r:id="rId34"/>
    <p:sldId id="327" r:id="rId35"/>
    <p:sldId id="328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26" r:id="rId50"/>
    <p:sldId id="329" r:id="rId51"/>
  </p:sldIdLst>
  <p:sldSz cx="9144000" cy="6858000" type="screen4x3"/>
  <p:notesSz cx="7053263" cy="9309100"/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DDA69-A5D5-5541-A37F-671C8203A1C2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24F20-F01F-6B49-9C35-FEEDF425022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/>
            <a:t>Organization Level</a:t>
          </a:r>
        </a:p>
      </dgm:t>
    </dgm:pt>
    <dgm:pt modelId="{DACBDB3F-B4C6-4D4F-A784-FE3CAEFE6897}" type="parTrans" cxnId="{E3ACBF70-784D-1F4E-B8B9-8809D1B9455B}">
      <dgm:prSet/>
      <dgm:spPr/>
      <dgm:t>
        <a:bodyPr/>
        <a:lstStyle/>
        <a:p>
          <a:endParaRPr lang="en-US"/>
        </a:p>
      </dgm:t>
    </dgm:pt>
    <dgm:pt modelId="{4B2C3F25-2EFF-2E42-BAB4-413A5DEF93AC}" type="sibTrans" cxnId="{E3ACBF70-784D-1F4E-B8B9-8809D1B9455B}">
      <dgm:prSet/>
      <dgm:spPr/>
      <dgm:t>
        <a:bodyPr/>
        <a:lstStyle/>
        <a:p>
          <a:endParaRPr lang="en-US"/>
        </a:p>
      </dgm:t>
    </dgm:pt>
    <dgm:pt modelId="{4E9F1640-0C22-8545-9889-8B4E7437F043}">
      <dgm:prSet phldrT="[Text]" custT="1"/>
      <dgm:spPr/>
      <dgm:t>
        <a:bodyPr/>
        <a:lstStyle/>
        <a:p>
          <a:r>
            <a:rPr lang="en-US" sz="1400" dirty="0"/>
            <a:t>Dept / Function Level</a:t>
          </a:r>
        </a:p>
      </dgm:t>
    </dgm:pt>
    <dgm:pt modelId="{4D1704EB-2408-F94D-A7F4-0E4B153AED30}" type="parTrans" cxnId="{68E4562B-B3E6-D54C-9A9A-08E31FEA1C98}">
      <dgm:prSet/>
      <dgm:spPr/>
      <dgm:t>
        <a:bodyPr/>
        <a:lstStyle/>
        <a:p>
          <a:endParaRPr lang="en-US"/>
        </a:p>
      </dgm:t>
    </dgm:pt>
    <dgm:pt modelId="{2CA12C2E-CA76-774E-98C6-8A451E2C4E27}" type="sibTrans" cxnId="{68E4562B-B3E6-D54C-9A9A-08E31FEA1C98}">
      <dgm:prSet/>
      <dgm:spPr/>
      <dgm:t>
        <a:bodyPr/>
        <a:lstStyle/>
        <a:p>
          <a:endParaRPr lang="en-US"/>
        </a:p>
      </dgm:t>
    </dgm:pt>
    <dgm:pt modelId="{6F2EB8CE-6E00-0840-87DF-81B98F03F17E}">
      <dgm:prSet phldrT="[Text]" custT="1"/>
      <dgm:spPr/>
      <dgm:t>
        <a:bodyPr/>
        <a:lstStyle/>
        <a:p>
          <a:r>
            <a:rPr lang="en-US" sz="1400" dirty="0"/>
            <a:t>Team Level</a:t>
          </a:r>
        </a:p>
      </dgm:t>
    </dgm:pt>
    <dgm:pt modelId="{D259CEFC-1892-A64D-8829-B9552D8DDEC2}" type="parTrans" cxnId="{EC0CF23C-AB75-FF49-808F-1F933E653E0C}">
      <dgm:prSet/>
      <dgm:spPr/>
      <dgm:t>
        <a:bodyPr/>
        <a:lstStyle/>
        <a:p>
          <a:endParaRPr lang="en-US"/>
        </a:p>
      </dgm:t>
    </dgm:pt>
    <dgm:pt modelId="{C58DB885-7525-1C48-8E41-9E2E0D5E8BDC}" type="sibTrans" cxnId="{EC0CF23C-AB75-FF49-808F-1F933E653E0C}">
      <dgm:prSet/>
      <dgm:spPr/>
      <dgm:t>
        <a:bodyPr/>
        <a:lstStyle/>
        <a:p>
          <a:endParaRPr lang="en-US"/>
        </a:p>
      </dgm:t>
    </dgm:pt>
    <dgm:pt modelId="{5BBA56C1-B0FC-8641-8907-54FE6D3885EA}">
      <dgm:prSet phldrT="[Text]" custT="1"/>
      <dgm:spPr/>
      <dgm:t>
        <a:bodyPr/>
        <a:lstStyle/>
        <a:p>
          <a:r>
            <a:rPr lang="en-US" sz="1400" dirty="0"/>
            <a:t>Individual Level</a:t>
          </a:r>
        </a:p>
      </dgm:t>
    </dgm:pt>
    <dgm:pt modelId="{C5259AD2-B36F-F342-B2AB-3166273C9239}" type="parTrans" cxnId="{F0E878D1-04AC-5C4D-822E-75F35D9E321C}">
      <dgm:prSet/>
      <dgm:spPr/>
      <dgm:t>
        <a:bodyPr/>
        <a:lstStyle/>
        <a:p>
          <a:endParaRPr lang="en-US"/>
        </a:p>
      </dgm:t>
    </dgm:pt>
    <dgm:pt modelId="{4F6A59D8-F714-0245-BF0A-BD21C4642037}" type="sibTrans" cxnId="{F0E878D1-04AC-5C4D-822E-75F35D9E321C}">
      <dgm:prSet/>
      <dgm:spPr/>
      <dgm:t>
        <a:bodyPr/>
        <a:lstStyle/>
        <a:p>
          <a:endParaRPr lang="en-US"/>
        </a:p>
      </dgm:t>
    </dgm:pt>
    <dgm:pt modelId="{8CD7E121-996B-E14B-8CC1-EFCAB82A90DE}" type="pres">
      <dgm:prSet presAssocID="{8C6DDA69-A5D5-5541-A37F-671C8203A1C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4C8A1-0562-E149-BE4A-BB1E2CB3511D}" type="pres">
      <dgm:prSet presAssocID="{8C6DDA69-A5D5-5541-A37F-671C8203A1C2}" presName="comp1" presStyleCnt="0"/>
      <dgm:spPr/>
    </dgm:pt>
    <dgm:pt modelId="{F8ABCBCB-D103-B043-BC6E-D4DCC4200C23}" type="pres">
      <dgm:prSet presAssocID="{8C6DDA69-A5D5-5541-A37F-671C8203A1C2}" presName="circle1" presStyleLbl="node1" presStyleIdx="0" presStyleCnt="4"/>
      <dgm:spPr/>
      <dgm:t>
        <a:bodyPr/>
        <a:lstStyle/>
        <a:p>
          <a:endParaRPr lang="en-US"/>
        </a:p>
      </dgm:t>
    </dgm:pt>
    <dgm:pt modelId="{9D0F66B8-F8D6-4443-9C1A-B04AF51293A9}" type="pres">
      <dgm:prSet presAssocID="{8C6DDA69-A5D5-5541-A37F-671C8203A1C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858FB-8E9B-604A-B733-E608A3C903FF}" type="pres">
      <dgm:prSet presAssocID="{8C6DDA69-A5D5-5541-A37F-671C8203A1C2}" presName="comp2" presStyleCnt="0"/>
      <dgm:spPr/>
    </dgm:pt>
    <dgm:pt modelId="{95BCF6AF-170A-A64E-88DD-411A84E29731}" type="pres">
      <dgm:prSet presAssocID="{8C6DDA69-A5D5-5541-A37F-671C8203A1C2}" presName="circle2" presStyleLbl="node1" presStyleIdx="1" presStyleCnt="4" custScaleX="96022" custScaleY="93382" custLinFactNeighborX="765" custLinFactNeighborY="3443"/>
      <dgm:spPr/>
      <dgm:t>
        <a:bodyPr/>
        <a:lstStyle/>
        <a:p>
          <a:endParaRPr lang="en-US"/>
        </a:p>
      </dgm:t>
    </dgm:pt>
    <dgm:pt modelId="{B62F7EFE-BC89-0341-BF55-3B1AE05F6193}" type="pres">
      <dgm:prSet presAssocID="{8C6DDA69-A5D5-5541-A37F-671C8203A1C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1B91-0BE9-6D4E-8045-1C8670450E1B}" type="pres">
      <dgm:prSet presAssocID="{8C6DDA69-A5D5-5541-A37F-671C8203A1C2}" presName="comp3" presStyleCnt="0"/>
      <dgm:spPr/>
    </dgm:pt>
    <dgm:pt modelId="{C997B7C4-FEBB-CE4A-9EF1-1E7EF814E01F}" type="pres">
      <dgm:prSet presAssocID="{8C6DDA69-A5D5-5541-A37F-671C8203A1C2}" presName="circle3" presStyleLbl="node1" presStyleIdx="2" presStyleCnt="4" custScaleX="99465" custScaleY="87758" custLinFactNeighborY="10393"/>
      <dgm:spPr/>
      <dgm:t>
        <a:bodyPr/>
        <a:lstStyle/>
        <a:p>
          <a:endParaRPr lang="en-US"/>
        </a:p>
      </dgm:t>
    </dgm:pt>
    <dgm:pt modelId="{B522BD03-F65C-B048-9E2E-07849D62E793}" type="pres">
      <dgm:prSet presAssocID="{8C6DDA69-A5D5-5541-A37F-671C8203A1C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FF5A-1634-ED4E-B7BC-5B4CC3399ACB}" type="pres">
      <dgm:prSet presAssocID="{8C6DDA69-A5D5-5541-A37F-671C8203A1C2}" presName="comp4" presStyleCnt="0"/>
      <dgm:spPr/>
    </dgm:pt>
    <dgm:pt modelId="{5FB4C1B4-078B-674B-BE74-C59CF8560BB0}" type="pres">
      <dgm:prSet presAssocID="{8C6DDA69-A5D5-5541-A37F-671C8203A1C2}" presName="circle4" presStyleLbl="node1" presStyleIdx="3" presStyleCnt="4" custScaleX="94109" custScaleY="93955" custLinFactNeighborX="0" custLinFactNeighborY="765"/>
      <dgm:spPr/>
      <dgm:t>
        <a:bodyPr/>
        <a:lstStyle/>
        <a:p>
          <a:endParaRPr lang="en-US"/>
        </a:p>
      </dgm:t>
    </dgm:pt>
    <dgm:pt modelId="{3258D5BF-094A-2144-8455-024CE0C042B9}" type="pres">
      <dgm:prSet presAssocID="{8C6DDA69-A5D5-5541-A37F-671C8203A1C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B1F52-6723-A846-9383-5FFDE7415598}" type="presOf" srcId="{8C6DDA69-A5D5-5541-A37F-671C8203A1C2}" destId="{8CD7E121-996B-E14B-8CC1-EFCAB82A90DE}" srcOrd="0" destOrd="0" presId="urn:microsoft.com/office/officeart/2005/8/layout/venn2"/>
    <dgm:cxn modelId="{F0E878D1-04AC-5C4D-822E-75F35D9E321C}" srcId="{8C6DDA69-A5D5-5541-A37F-671C8203A1C2}" destId="{5BBA56C1-B0FC-8641-8907-54FE6D3885EA}" srcOrd="3" destOrd="0" parTransId="{C5259AD2-B36F-F342-B2AB-3166273C9239}" sibTransId="{4F6A59D8-F714-0245-BF0A-BD21C4642037}"/>
    <dgm:cxn modelId="{7A76B667-41C5-264D-813B-CD3908719633}" type="presOf" srcId="{5BBA56C1-B0FC-8641-8907-54FE6D3885EA}" destId="{3258D5BF-094A-2144-8455-024CE0C042B9}" srcOrd="1" destOrd="0" presId="urn:microsoft.com/office/officeart/2005/8/layout/venn2"/>
    <dgm:cxn modelId="{B26905FC-2528-A940-9885-98BE0A1E228B}" type="presOf" srcId="{4E9F1640-0C22-8545-9889-8B4E7437F043}" destId="{95BCF6AF-170A-A64E-88DD-411A84E29731}" srcOrd="0" destOrd="0" presId="urn:microsoft.com/office/officeart/2005/8/layout/venn2"/>
    <dgm:cxn modelId="{38A6C76E-59E7-5A4D-80E4-AA1BEE721641}" type="presOf" srcId="{4E9F1640-0C22-8545-9889-8B4E7437F043}" destId="{B62F7EFE-BC89-0341-BF55-3B1AE05F6193}" srcOrd="1" destOrd="0" presId="urn:microsoft.com/office/officeart/2005/8/layout/venn2"/>
    <dgm:cxn modelId="{EC0CF23C-AB75-FF49-808F-1F933E653E0C}" srcId="{8C6DDA69-A5D5-5541-A37F-671C8203A1C2}" destId="{6F2EB8CE-6E00-0840-87DF-81B98F03F17E}" srcOrd="2" destOrd="0" parTransId="{D259CEFC-1892-A64D-8829-B9552D8DDEC2}" sibTransId="{C58DB885-7525-1C48-8E41-9E2E0D5E8BDC}"/>
    <dgm:cxn modelId="{E3ACBF70-784D-1F4E-B8B9-8809D1B9455B}" srcId="{8C6DDA69-A5D5-5541-A37F-671C8203A1C2}" destId="{2E424F20-F01F-6B49-9C35-FEEDF4250223}" srcOrd="0" destOrd="0" parTransId="{DACBDB3F-B4C6-4D4F-A784-FE3CAEFE6897}" sibTransId="{4B2C3F25-2EFF-2E42-BAB4-413A5DEF93AC}"/>
    <dgm:cxn modelId="{2E648F40-9DE0-624D-B6BA-0908537E7EED}" type="presOf" srcId="{2E424F20-F01F-6B49-9C35-FEEDF4250223}" destId="{F8ABCBCB-D103-B043-BC6E-D4DCC4200C23}" srcOrd="0" destOrd="0" presId="urn:microsoft.com/office/officeart/2005/8/layout/venn2"/>
    <dgm:cxn modelId="{C1496BFE-32DD-DE45-9849-ECD790318DC3}" type="presOf" srcId="{6F2EB8CE-6E00-0840-87DF-81B98F03F17E}" destId="{B522BD03-F65C-B048-9E2E-07849D62E793}" srcOrd="1" destOrd="0" presId="urn:microsoft.com/office/officeart/2005/8/layout/venn2"/>
    <dgm:cxn modelId="{68E4562B-B3E6-D54C-9A9A-08E31FEA1C98}" srcId="{8C6DDA69-A5D5-5541-A37F-671C8203A1C2}" destId="{4E9F1640-0C22-8545-9889-8B4E7437F043}" srcOrd="1" destOrd="0" parTransId="{4D1704EB-2408-F94D-A7F4-0E4B153AED30}" sibTransId="{2CA12C2E-CA76-774E-98C6-8A451E2C4E27}"/>
    <dgm:cxn modelId="{3FFEFEA3-A989-8140-BB9C-40471AA3687B}" type="presOf" srcId="{5BBA56C1-B0FC-8641-8907-54FE6D3885EA}" destId="{5FB4C1B4-078B-674B-BE74-C59CF8560BB0}" srcOrd="0" destOrd="0" presId="urn:microsoft.com/office/officeart/2005/8/layout/venn2"/>
    <dgm:cxn modelId="{989AD97F-8FE2-044E-9D77-2CB12287C7AE}" type="presOf" srcId="{6F2EB8CE-6E00-0840-87DF-81B98F03F17E}" destId="{C997B7C4-FEBB-CE4A-9EF1-1E7EF814E01F}" srcOrd="0" destOrd="0" presId="urn:microsoft.com/office/officeart/2005/8/layout/venn2"/>
    <dgm:cxn modelId="{555AE581-CAE4-5B41-A025-021F00D90787}" type="presOf" srcId="{2E424F20-F01F-6B49-9C35-FEEDF4250223}" destId="{9D0F66B8-F8D6-4443-9C1A-B04AF51293A9}" srcOrd="1" destOrd="0" presId="urn:microsoft.com/office/officeart/2005/8/layout/venn2"/>
    <dgm:cxn modelId="{30820865-EA9C-8746-8C63-CA7BF969AC2D}" type="presParOf" srcId="{8CD7E121-996B-E14B-8CC1-EFCAB82A90DE}" destId="{C2D4C8A1-0562-E149-BE4A-BB1E2CB3511D}" srcOrd="0" destOrd="0" presId="urn:microsoft.com/office/officeart/2005/8/layout/venn2"/>
    <dgm:cxn modelId="{C83F7D05-ED9D-8040-9BC7-7CFDC6FEB188}" type="presParOf" srcId="{C2D4C8A1-0562-E149-BE4A-BB1E2CB3511D}" destId="{F8ABCBCB-D103-B043-BC6E-D4DCC4200C23}" srcOrd="0" destOrd="0" presId="urn:microsoft.com/office/officeart/2005/8/layout/venn2"/>
    <dgm:cxn modelId="{DACD2B73-9C81-F84D-B604-01292D027759}" type="presParOf" srcId="{C2D4C8A1-0562-E149-BE4A-BB1E2CB3511D}" destId="{9D0F66B8-F8D6-4443-9C1A-B04AF51293A9}" srcOrd="1" destOrd="0" presId="urn:microsoft.com/office/officeart/2005/8/layout/venn2"/>
    <dgm:cxn modelId="{CC88E761-F699-FF41-BC02-A61EB16287EB}" type="presParOf" srcId="{8CD7E121-996B-E14B-8CC1-EFCAB82A90DE}" destId="{485858FB-8E9B-604A-B733-E608A3C903FF}" srcOrd="1" destOrd="0" presId="urn:microsoft.com/office/officeart/2005/8/layout/venn2"/>
    <dgm:cxn modelId="{0D2AC31F-7BF4-794C-9B2F-BDC8454C9B1A}" type="presParOf" srcId="{485858FB-8E9B-604A-B733-E608A3C903FF}" destId="{95BCF6AF-170A-A64E-88DD-411A84E29731}" srcOrd="0" destOrd="0" presId="urn:microsoft.com/office/officeart/2005/8/layout/venn2"/>
    <dgm:cxn modelId="{B5EDDAC2-7D05-3A4F-AF06-0016DA2B1C18}" type="presParOf" srcId="{485858FB-8E9B-604A-B733-E608A3C903FF}" destId="{B62F7EFE-BC89-0341-BF55-3B1AE05F6193}" srcOrd="1" destOrd="0" presId="urn:microsoft.com/office/officeart/2005/8/layout/venn2"/>
    <dgm:cxn modelId="{9ACF6DED-FF58-C84E-9602-4193010AE9ED}" type="presParOf" srcId="{8CD7E121-996B-E14B-8CC1-EFCAB82A90DE}" destId="{8D691B91-0BE9-6D4E-8045-1C8670450E1B}" srcOrd="2" destOrd="0" presId="urn:microsoft.com/office/officeart/2005/8/layout/venn2"/>
    <dgm:cxn modelId="{9C1661A8-2273-DA44-9702-BF91F399F7D4}" type="presParOf" srcId="{8D691B91-0BE9-6D4E-8045-1C8670450E1B}" destId="{C997B7C4-FEBB-CE4A-9EF1-1E7EF814E01F}" srcOrd="0" destOrd="0" presId="urn:microsoft.com/office/officeart/2005/8/layout/venn2"/>
    <dgm:cxn modelId="{5677C19C-4311-964F-ACE7-2E1298FB99A0}" type="presParOf" srcId="{8D691B91-0BE9-6D4E-8045-1C8670450E1B}" destId="{B522BD03-F65C-B048-9E2E-07849D62E793}" srcOrd="1" destOrd="0" presId="urn:microsoft.com/office/officeart/2005/8/layout/venn2"/>
    <dgm:cxn modelId="{C50976CD-8E20-EC42-9E7B-609EEAC93228}" type="presParOf" srcId="{8CD7E121-996B-E14B-8CC1-EFCAB82A90DE}" destId="{919EFF5A-1634-ED4E-B7BC-5B4CC3399ACB}" srcOrd="3" destOrd="0" presId="urn:microsoft.com/office/officeart/2005/8/layout/venn2"/>
    <dgm:cxn modelId="{55442C50-5487-2541-8422-0EEA18614A87}" type="presParOf" srcId="{919EFF5A-1634-ED4E-B7BC-5B4CC3399ACB}" destId="{5FB4C1B4-078B-674B-BE74-C59CF8560BB0}" srcOrd="0" destOrd="0" presId="urn:microsoft.com/office/officeart/2005/8/layout/venn2"/>
    <dgm:cxn modelId="{D496F360-2FFB-1741-B103-4FFF64C114A9}" type="presParOf" srcId="{919EFF5A-1634-ED4E-B7BC-5B4CC3399ACB}" destId="{3258D5BF-094A-2144-8455-024CE0C042B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DDA69-A5D5-5541-A37F-671C8203A1C2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24F20-F01F-6B49-9C35-FEEDF4250223}">
      <dgm:prSet phldrT="[Text]" custT="1"/>
      <dgm:spPr/>
      <dgm:t>
        <a:bodyPr lIns="0" rIns="0"/>
        <a:lstStyle/>
        <a:p>
          <a:r>
            <a:rPr lang="en-US" sz="1400" dirty="0"/>
            <a:t>Organization Level</a:t>
          </a:r>
        </a:p>
      </dgm:t>
    </dgm:pt>
    <dgm:pt modelId="{DACBDB3F-B4C6-4D4F-A784-FE3CAEFE6897}" type="parTrans" cxnId="{E3ACBF70-784D-1F4E-B8B9-8809D1B9455B}">
      <dgm:prSet/>
      <dgm:spPr/>
      <dgm:t>
        <a:bodyPr/>
        <a:lstStyle/>
        <a:p>
          <a:endParaRPr lang="en-US"/>
        </a:p>
      </dgm:t>
    </dgm:pt>
    <dgm:pt modelId="{4B2C3F25-2EFF-2E42-BAB4-413A5DEF93AC}" type="sibTrans" cxnId="{E3ACBF70-784D-1F4E-B8B9-8809D1B9455B}">
      <dgm:prSet/>
      <dgm:spPr/>
      <dgm:t>
        <a:bodyPr/>
        <a:lstStyle/>
        <a:p>
          <a:endParaRPr lang="en-US"/>
        </a:p>
      </dgm:t>
    </dgm:pt>
    <dgm:pt modelId="{4E9F1640-0C22-8545-9889-8B4E7437F04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/>
            <a:t>Dept / Function Level</a:t>
          </a:r>
        </a:p>
      </dgm:t>
    </dgm:pt>
    <dgm:pt modelId="{4D1704EB-2408-F94D-A7F4-0E4B153AED30}" type="parTrans" cxnId="{68E4562B-B3E6-D54C-9A9A-08E31FEA1C98}">
      <dgm:prSet/>
      <dgm:spPr/>
      <dgm:t>
        <a:bodyPr/>
        <a:lstStyle/>
        <a:p>
          <a:endParaRPr lang="en-US"/>
        </a:p>
      </dgm:t>
    </dgm:pt>
    <dgm:pt modelId="{2CA12C2E-CA76-774E-98C6-8A451E2C4E27}" type="sibTrans" cxnId="{68E4562B-B3E6-D54C-9A9A-08E31FEA1C98}">
      <dgm:prSet/>
      <dgm:spPr/>
      <dgm:t>
        <a:bodyPr/>
        <a:lstStyle/>
        <a:p>
          <a:endParaRPr lang="en-US"/>
        </a:p>
      </dgm:t>
    </dgm:pt>
    <dgm:pt modelId="{6F2EB8CE-6E00-0840-87DF-81B98F03F17E}">
      <dgm:prSet phldrT="[Text]" custT="1"/>
      <dgm:spPr/>
      <dgm:t>
        <a:bodyPr/>
        <a:lstStyle/>
        <a:p>
          <a:r>
            <a:rPr lang="en-US" sz="1400" dirty="0"/>
            <a:t>Team Level</a:t>
          </a:r>
        </a:p>
      </dgm:t>
    </dgm:pt>
    <dgm:pt modelId="{D259CEFC-1892-A64D-8829-B9552D8DDEC2}" type="parTrans" cxnId="{EC0CF23C-AB75-FF49-808F-1F933E653E0C}">
      <dgm:prSet/>
      <dgm:spPr/>
      <dgm:t>
        <a:bodyPr/>
        <a:lstStyle/>
        <a:p>
          <a:endParaRPr lang="en-US"/>
        </a:p>
      </dgm:t>
    </dgm:pt>
    <dgm:pt modelId="{C58DB885-7525-1C48-8E41-9E2E0D5E8BDC}" type="sibTrans" cxnId="{EC0CF23C-AB75-FF49-808F-1F933E653E0C}">
      <dgm:prSet/>
      <dgm:spPr/>
      <dgm:t>
        <a:bodyPr/>
        <a:lstStyle/>
        <a:p>
          <a:endParaRPr lang="en-US"/>
        </a:p>
      </dgm:t>
    </dgm:pt>
    <dgm:pt modelId="{5BBA56C1-B0FC-8641-8907-54FE6D3885EA}">
      <dgm:prSet phldrT="[Text]" custT="1"/>
      <dgm:spPr/>
      <dgm:t>
        <a:bodyPr/>
        <a:lstStyle/>
        <a:p>
          <a:r>
            <a:rPr lang="en-US" sz="1400" dirty="0"/>
            <a:t>Individual Level</a:t>
          </a:r>
        </a:p>
      </dgm:t>
    </dgm:pt>
    <dgm:pt modelId="{C5259AD2-B36F-F342-B2AB-3166273C9239}" type="parTrans" cxnId="{F0E878D1-04AC-5C4D-822E-75F35D9E321C}">
      <dgm:prSet/>
      <dgm:spPr/>
      <dgm:t>
        <a:bodyPr/>
        <a:lstStyle/>
        <a:p>
          <a:endParaRPr lang="en-US"/>
        </a:p>
      </dgm:t>
    </dgm:pt>
    <dgm:pt modelId="{4F6A59D8-F714-0245-BF0A-BD21C4642037}" type="sibTrans" cxnId="{F0E878D1-04AC-5C4D-822E-75F35D9E321C}">
      <dgm:prSet/>
      <dgm:spPr/>
      <dgm:t>
        <a:bodyPr/>
        <a:lstStyle/>
        <a:p>
          <a:endParaRPr lang="en-US"/>
        </a:p>
      </dgm:t>
    </dgm:pt>
    <dgm:pt modelId="{8CD7E121-996B-E14B-8CC1-EFCAB82A90DE}" type="pres">
      <dgm:prSet presAssocID="{8C6DDA69-A5D5-5541-A37F-671C8203A1C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4C8A1-0562-E149-BE4A-BB1E2CB3511D}" type="pres">
      <dgm:prSet presAssocID="{8C6DDA69-A5D5-5541-A37F-671C8203A1C2}" presName="comp1" presStyleCnt="0"/>
      <dgm:spPr/>
    </dgm:pt>
    <dgm:pt modelId="{F8ABCBCB-D103-B043-BC6E-D4DCC4200C23}" type="pres">
      <dgm:prSet presAssocID="{8C6DDA69-A5D5-5541-A37F-671C8203A1C2}" presName="circle1" presStyleLbl="node1" presStyleIdx="0" presStyleCnt="4"/>
      <dgm:spPr/>
      <dgm:t>
        <a:bodyPr/>
        <a:lstStyle/>
        <a:p>
          <a:endParaRPr lang="en-US"/>
        </a:p>
      </dgm:t>
    </dgm:pt>
    <dgm:pt modelId="{9D0F66B8-F8D6-4443-9C1A-B04AF51293A9}" type="pres">
      <dgm:prSet presAssocID="{8C6DDA69-A5D5-5541-A37F-671C8203A1C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858FB-8E9B-604A-B733-E608A3C903FF}" type="pres">
      <dgm:prSet presAssocID="{8C6DDA69-A5D5-5541-A37F-671C8203A1C2}" presName="comp2" presStyleCnt="0"/>
      <dgm:spPr/>
    </dgm:pt>
    <dgm:pt modelId="{95BCF6AF-170A-A64E-88DD-411A84E29731}" type="pres">
      <dgm:prSet presAssocID="{8C6DDA69-A5D5-5541-A37F-671C8203A1C2}" presName="circle2" presStyleLbl="node1" presStyleIdx="1" presStyleCnt="4" custScaleX="104302" custScaleY="100930" custLinFactNeighborX="1277" custLinFactNeighborY="-2188"/>
      <dgm:spPr/>
      <dgm:t>
        <a:bodyPr/>
        <a:lstStyle/>
        <a:p>
          <a:endParaRPr lang="en-US"/>
        </a:p>
      </dgm:t>
    </dgm:pt>
    <dgm:pt modelId="{B62F7EFE-BC89-0341-BF55-3B1AE05F6193}" type="pres">
      <dgm:prSet presAssocID="{8C6DDA69-A5D5-5541-A37F-671C8203A1C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1B91-0BE9-6D4E-8045-1C8670450E1B}" type="pres">
      <dgm:prSet presAssocID="{8C6DDA69-A5D5-5541-A37F-671C8203A1C2}" presName="comp3" presStyleCnt="0"/>
      <dgm:spPr/>
    </dgm:pt>
    <dgm:pt modelId="{C997B7C4-FEBB-CE4A-9EF1-1E7EF814E01F}" type="pres">
      <dgm:prSet presAssocID="{8C6DDA69-A5D5-5541-A37F-671C8203A1C2}" presName="circle3" presStyleLbl="node1" presStyleIdx="2" presStyleCnt="4" custScaleX="98912" custScaleY="93620" custLinFactNeighborX="-973" custLinFactNeighborY="4863"/>
      <dgm:spPr/>
      <dgm:t>
        <a:bodyPr/>
        <a:lstStyle/>
        <a:p>
          <a:endParaRPr lang="en-US"/>
        </a:p>
      </dgm:t>
    </dgm:pt>
    <dgm:pt modelId="{B522BD03-F65C-B048-9E2E-07849D62E793}" type="pres">
      <dgm:prSet presAssocID="{8C6DDA69-A5D5-5541-A37F-671C8203A1C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FF5A-1634-ED4E-B7BC-5B4CC3399ACB}" type="pres">
      <dgm:prSet presAssocID="{8C6DDA69-A5D5-5541-A37F-671C8203A1C2}" presName="comp4" presStyleCnt="0"/>
      <dgm:spPr/>
    </dgm:pt>
    <dgm:pt modelId="{5FB4C1B4-078B-674B-BE74-C59CF8560BB0}" type="pres">
      <dgm:prSet presAssocID="{8C6DDA69-A5D5-5541-A37F-671C8203A1C2}" presName="circle4" presStyleLbl="node1" presStyleIdx="3" presStyleCnt="4" custScaleX="101386" custScaleY="100400" custLinFactNeighborX="-2188" custLinFactNeighborY="-464"/>
      <dgm:spPr/>
      <dgm:t>
        <a:bodyPr/>
        <a:lstStyle/>
        <a:p>
          <a:endParaRPr lang="en-US"/>
        </a:p>
      </dgm:t>
    </dgm:pt>
    <dgm:pt modelId="{3258D5BF-094A-2144-8455-024CE0C042B9}" type="pres">
      <dgm:prSet presAssocID="{8C6DDA69-A5D5-5541-A37F-671C8203A1C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B1F52-6723-A846-9383-5FFDE7415598}" type="presOf" srcId="{8C6DDA69-A5D5-5541-A37F-671C8203A1C2}" destId="{8CD7E121-996B-E14B-8CC1-EFCAB82A90DE}" srcOrd="0" destOrd="0" presId="urn:microsoft.com/office/officeart/2005/8/layout/venn2"/>
    <dgm:cxn modelId="{F0E878D1-04AC-5C4D-822E-75F35D9E321C}" srcId="{8C6DDA69-A5D5-5541-A37F-671C8203A1C2}" destId="{5BBA56C1-B0FC-8641-8907-54FE6D3885EA}" srcOrd="3" destOrd="0" parTransId="{C5259AD2-B36F-F342-B2AB-3166273C9239}" sibTransId="{4F6A59D8-F714-0245-BF0A-BD21C4642037}"/>
    <dgm:cxn modelId="{7A76B667-41C5-264D-813B-CD3908719633}" type="presOf" srcId="{5BBA56C1-B0FC-8641-8907-54FE6D3885EA}" destId="{3258D5BF-094A-2144-8455-024CE0C042B9}" srcOrd="1" destOrd="0" presId="urn:microsoft.com/office/officeart/2005/8/layout/venn2"/>
    <dgm:cxn modelId="{B26905FC-2528-A940-9885-98BE0A1E228B}" type="presOf" srcId="{4E9F1640-0C22-8545-9889-8B4E7437F043}" destId="{95BCF6AF-170A-A64E-88DD-411A84E29731}" srcOrd="0" destOrd="0" presId="urn:microsoft.com/office/officeart/2005/8/layout/venn2"/>
    <dgm:cxn modelId="{38A6C76E-59E7-5A4D-80E4-AA1BEE721641}" type="presOf" srcId="{4E9F1640-0C22-8545-9889-8B4E7437F043}" destId="{B62F7EFE-BC89-0341-BF55-3B1AE05F6193}" srcOrd="1" destOrd="0" presId="urn:microsoft.com/office/officeart/2005/8/layout/venn2"/>
    <dgm:cxn modelId="{EC0CF23C-AB75-FF49-808F-1F933E653E0C}" srcId="{8C6DDA69-A5D5-5541-A37F-671C8203A1C2}" destId="{6F2EB8CE-6E00-0840-87DF-81B98F03F17E}" srcOrd="2" destOrd="0" parTransId="{D259CEFC-1892-A64D-8829-B9552D8DDEC2}" sibTransId="{C58DB885-7525-1C48-8E41-9E2E0D5E8BDC}"/>
    <dgm:cxn modelId="{E3ACBF70-784D-1F4E-B8B9-8809D1B9455B}" srcId="{8C6DDA69-A5D5-5541-A37F-671C8203A1C2}" destId="{2E424F20-F01F-6B49-9C35-FEEDF4250223}" srcOrd="0" destOrd="0" parTransId="{DACBDB3F-B4C6-4D4F-A784-FE3CAEFE6897}" sibTransId="{4B2C3F25-2EFF-2E42-BAB4-413A5DEF93AC}"/>
    <dgm:cxn modelId="{2E648F40-9DE0-624D-B6BA-0908537E7EED}" type="presOf" srcId="{2E424F20-F01F-6B49-9C35-FEEDF4250223}" destId="{F8ABCBCB-D103-B043-BC6E-D4DCC4200C23}" srcOrd="0" destOrd="0" presId="urn:microsoft.com/office/officeart/2005/8/layout/venn2"/>
    <dgm:cxn modelId="{C1496BFE-32DD-DE45-9849-ECD790318DC3}" type="presOf" srcId="{6F2EB8CE-6E00-0840-87DF-81B98F03F17E}" destId="{B522BD03-F65C-B048-9E2E-07849D62E793}" srcOrd="1" destOrd="0" presId="urn:microsoft.com/office/officeart/2005/8/layout/venn2"/>
    <dgm:cxn modelId="{68E4562B-B3E6-D54C-9A9A-08E31FEA1C98}" srcId="{8C6DDA69-A5D5-5541-A37F-671C8203A1C2}" destId="{4E9F1640-0C22-8545-9889-8B4E7437F043}" srcOrd="1" destOrd="0" parTransId="{4D1704EB-2408-F94D-A7F4-0E4B153AED30}" sibTransId="{2CA12C2E-CA76-774E-98C6-8A451E2C4E27}"/>
    <dgm:cxn modelId="{3FFEFEA3-A989-8140-BB9C-40471AA3687B}" type="presOf" srcId="{5BBA56C1-B0FC-8641-8907-54FE6D3885EA}" destId="{5FB4C1B4-078B-674B-BE74-C59CF8560BB0}" srcOrd="0" destOrd="0" presId="urn:microsoft.com/office/officeart/2005/8/layout/venn2"/>
    <dgm:cxn modelId="{989AD97F-8FE2-044E-9D77-2CB12287C7AE}" type="presOf" srcId="{6F2EB8CE-6E00-0840-87DF-81B98F03F17E}" destId="{C997B7C4-FEBB-CE4A-9EF1-1E7EF814E01F}" srcOrd="0" destOrd="0" presId="urn:microsoft.com/office/officeart/2005/8/layout/venn2"/>
    <dgm:cxn modelId="{555AE581-CAE4-5B41-A025-021F00D90787}" type="presOf" srcId="{2E424F20-F01F-6B49-9C35-FEEDF4250223}" destId="{9D0F66B8-F8D6-4443-9C1A-B04AF51293A9}" srcOrd="1" destOrd="0" presId="urn:microsoft.com/office/officeart/2005/8/layout/venn2"/>
    <dgm:cxn modelId="{30820865-EA9C-8746-8C63-CA7BF969AC2D}" type="presParOf" srcId="{8CD7E121-996B-E14B-8CC1-EFCAB82A90DE}" destId="{C2D4C8A1-0562-E149-BE4A-BB1E2CB3511D}" srcOrd="0" destOrd="0" presId="urn:microsoft.com/office/officeart/2005/8/layout/venn2"/>
    <dgm:cxn modelId="{C83F7D05-ED9D-8040-9BC7-7CFDC6FEB188}" type="presParOf" srcId="{C2D4C8A1-0562-E149-BE4A-BB1E2CB3511D}" destId="{F8ABCBCB-D103-B043-BC6E-D4DCC4200C23}" srcOrd="0" destOrd="0" presId="urn:microsoft.com/office/officeart/2005/8/layout/venn2"/>
    <dgm:cxn modelId="{DACD2B73-9C81-F84D-B604-01292D027759}" type="presParOf" srcId="{C2D4C8A1-0562-E149-BE4A-BB1E2CB3511D}" destId="{9D0F66B8-F8D6-4443-9C1A-B04AF51293A9}" srcOrd="1" destOrd="0" presId="urn:microsoft.com/office/officeart/2005/8/layout/venn2"/>
    <dgm:cxn modelId="{CC88E761-F699-FF41-BC02-A61EB16287EB}" type="presParOf" srcId="{8CD7E121-996B-E14B-8CC1-EFCAB82A90DE}" destId="{485858FB-8E9B-604A-B733-E608A3C903FF}" srcOrd="1" destOrd="0" presId="urn:microsoft.com/office/officeart/2005/8/layout/venn2"/>
    <dgm:cxn modelId="{0D2AC31F-7BF4-794C-9B2F-BDC8454C9B1A}" type="presParOf" srcId="{485858FB-8E9B-604A-B733-E608A3C903FF}" destId="{95BCF6AF-170A-A64E-88DD-411A84E29731}" srcOrd="0" destOrd="0" presId="urn:microsoft.com/office/officeart/2005/8/layout/venn2"/>
    <dgm:cxn modelId="{B5EDDAC2-7D05-3A4F-AF06-0016DA2B1C18}" type="presParOf" srcId="{485858FB-8E9B-604A-B733-E608A3C903FF}" destId="{B62F7EFE-BC89-0341-BF55-3B1AE05F6193}" srcOrd="1" destOrd="0" presId="urn:microsoft.com/office/officeart/2005/8/layout/venn2"/>
    <dgm:cxn modelId="{9ACF6DED-FF58-C84E-9602-4193010AE9ED}" type="presParOf" srcId="{8CD7E121-996B-E14B-8CC1-EFCAB82A90DE}" destId="{8D691B91-0BE9-6D4E-8045-1C8670450E1B}" srcOrd="2" destOrd="0" presId="urn:microsoft.com/office/officeart/2005/8/layout/venn2"/>
    <dgm:cxn modelId="{9C1661A8-2273-DA44-9702-BF91F399F7D4}" type="presParOf" srcId="{8D691B91-0BE9-6D4E-8045-1C8670450E1B}" destId="{C997B7C4-FEBB-CE4A-9EF1-1E7EF814E01F}" srcOrd="0" destOrd="0" presId="urn:microsoft.com/office/officeart/2005/8/layout/venn2"/>
    <dgm:cxn modelId="{5677C19C-4311-964F-ACE7-2E1298FB99A0}" type="presParOf" srcId="{8D691B91-0BE9-6D4E-8045-1C8670450E1B}" destId="{B522BD03-F65C-B048-9E2E-07849D62E793}" srcOrd="1" destOrd="0" presId="urn:microsoft.com/office/officeart/2005/8/layout/venn2"/>
    <dgm:cxn modelId="{C50976CD-8E20-EC42-9E7B-609EEAC93228}" type="presParOf" srcId="{8CD7E121-996B-E14B-8CC1-EFCAB82A90DE}" destId="{919EFF5A-1634-ED4E-B7BC-5B4CC3399ACB}" srcOrd="3" destOrd="0" presId="urn:microsoft.com/office/officeart/2005/8/layout/venn2"/>
    <dgm:cxn modelId="{55442C50-5487-2541-8422-0EEA18614A87}" type="presParOf" srcId="{919EFF5A-1634-ED4E-B7BC-5B4CC3399ACB}" destId="{5FB4C1B4-078B-674B-BE74-C59CF8560BB0}" srcOrd="0" destOrd="0" presId="urn:microsoft.com/office/officeart/2005/8/layout/venn2"/>
    <dgm:cxn modelId="{D496F360-2FFB-1741-B103-4FFF64C114A9}" type="presParOf" srcId="{919EFF5A-1634-ED4E-B7BC-5B4CC3399ACB}" destId="{3258D5BF-094A-2144-8455-024CE0C042B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DDA69-A5D5-5541-A37F-671C8203A1C2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24F20-F01F-6B49-9C35-FEEDF4250223}">
      <dgm:prSet phldrT="[Text]" custT="1"/>
      <dgm:spPr/>
      <dgm:t>
        <a:bodyPr lIns="0" rIns="0"/>
        <a:lstStyle/>
        <a:p>
          <a:r>
            <a:rPr lang="en-US" sz="1400" dirty="0"/>
            <a:t>Organization Level</a:t>
          </a:r>
        </a:p>
      </dgm:t>
    </dgm:pt>
    <dgm:pt modelId="{DACBDB3F-B4C6-4D4F-A784-FE3CAEFE6897}" type="parTrans" cxnId="{E3ACBF70-784D-1F4E-B8B9-8809D1B9455B}">
      <dgm:prSet/>
      <dgm:spPr/>
      <dgm:t>
        <a:bodyPr/>
        <a:lstStyle/>
        <a:p>
          <a:endParaRPr lang="en-US"/>
        </a:p>
      </dgm:t>
    </dgm:pt>
    <dgm:pt modelId="{4B2C3F25-2EFF-2E42-BAB4-413A5DEF93AC}" type="sibTrans" cxnId="{E3ACBF70-784D-1F4E-B8B9-8809D1B9455B}">
      <dgm:prSet/>
      <dgm:spPr/>
      <dgm:t>
        <a:bodyPr/>
        <a:lstStyle/>
        <a:p>
          <a:endParaRPr lang="en-US"/>
        </a:p>
      </dgm:t>
    </dgm:pt>
    <dgm:pt modelId="{4E9F1640-0C22-8545-9889-8B4E7437F04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0" dirty="0"/>
            <a:t>Dept / Function Level</a:t>
          </a:r>
        </a:p>
      </dgm:t>
    </dgm:pt>
    <dgm:pt modelId="{4D1704EB-2408-F94D-A7F4-0E4B153AED30}" type="parTrans" cxnId="{68E4562B-B3E6-D54C-9A9A-08E31FEA1C98}">
      <dgm:prSet/>
      <dgm:spPr/>
      <dgm:t>
        <a:bodyPr/>
        <a:lstStyle/>
        <a:p>
          <a:endParaRPr lang="en-US"/>
        </a:p>
      </dgm:t>
    </dgm:pt>
    <dgm:pt modelId="{2CA12C2E-CA76-774E-98C6-8A451E2C4E27}" type="sibTrans" cxnId="{68E4562B-B3E6-D54C-9A9A-08E31FEA1C98}">
      <dgm:prSet/>
      <dgm:spPr/>
      <dgm:t>
        <a:bodyPr/>
        <a:lstStyle/>
        <a:p>
          <a:endParaRPr lang="en-US"/>
        </a:p>
      </dgm:t>
    </dgm:pt>
    <dgm:pt modelId="{6F2EB8CE-6E00-0840-87DF-81B98F03F17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/>
            <a:t>Team Level</a:t>
          </a:r>
        </a:p>
      </dgm:t>
    </dgm:pt>
    <dgm:pt modelId="{D259CEFC-1892-A64D-8829-B9552D8DDEC2}" type="parTrans" cxnId="{EC0CF23C-AB75-FF49-808F-1F933E653E0C}">
      <dgm:prSet/>
      <dgm:spPr/>
      <dgm:t>
        <a:bodyPr/>
        <a:lstStyle/>
        <a:p>
          <a:endParaRPr lang="en-US"/>
        </a:p>
      </dgm:t>
    </dgm:pt>
    <dgm:pt modelId="{C58DB885-7525-1C48-8E41-9E2E0D5E8BDC}" type="sibTrans" cxnId="{EC0CF23C-AB75-FF49-808F-1F933E653E0C}">
      <dgm:prSet/>
      <dgm:spPr/>
      <dgm:t>
        <a:bodyPr/>
        <a:lstStyle/>
        <a:p>
          <a:endParaRPr lang="en-US"/>
        </a:p>
      </dgm:t>
    </dgm:pt>
    <dgm:pt modelId="{5BBA56C1-B0FC-8641-8907-54FE6D3885EA}">
      <dgm:prSet phldrT="[Text]" custT="1"/>
      <dgm:spPr/>
      <dgm:t>
        <a:bodyPr/>
        <a:lstStyle/>
        <a:p>
          <a:r>
            <a:rPr lang="en-US" sz="1400" dirty="0"/>
            <a:t>Individual Level</a:t>
          </a:r>
        </a:p>
      </dgm:t>
    </dgm:pt>
    <dgm:pt modelId="{C5259AD2-B36F-F342-B2AB-3166273C9239}" type="parTrans" cxnId="{F0E878D1-04AC-5C4D-822E-75F35D9E321C}">
      <dgm:prSet/>
      <dgm:spPr/>
      <dgm:t>
        <a:bodyPr/>
        <a:lstStyle/>
        <a:p>
          <a:endParaRPr lang="en-US"/>
        </a:p>
      </dgm:t>
    </dgm:pt>
    <dgm:pt modelId="{4F6A59D8-F714-0245-BF0A-BD21C4642037}" type="sibTrans" cxnId="{F0E878D1-04AC-5C4D-822E-75F35D9E321C}">
      <dgm:prSet/>
      <dgm:spPr/>
      <dgm:t>
        <a:bodyPr/>
        <a:lstStyle/>
        <a:p>
          <a:endParaRPr lang="en-US"/>
        </a:p>
      </dgm:t>
    </dgm:pt>
    <dgm:pt modelId="{8CD7E121-996B-E14B-8CC1-EFCAB82A90DE}" type="pres">
      <dgm:prSet presAssocID="{8C6DDA69-A5D5-5541-A37F-671C8203A1C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4C8A1-0562-E149-BE4A-BB1E2CB3511D}" type="pres">
      <dgm:prSet presAssocID="{8C6DDA69-A5D5-5541-A37F-671C8203A1C2}" presName="comp1" presStyleCnt="0"/>
      <dgm:spPr/>
    </dgm:pt>
    <dgm:pt modelId="{F8ABCBCB-D103-B043-BC6E-D4DCC4200C23}" type="pres">
      <dgm:prSet presAssocID="{8C6DDA69-A5D5-5541-A37F-671C8203A1C2}" presName="circle1" presStyleLbl="node1" presStyleIdx="0" presStyleCnt="4"/>
      <dgm:spPr/>
      <dgm:t>
        <a:bodyPr/>
        <a:lstStyle/>
        <a:p>
          <a:endParaRPr lang="en-US"/>
        </a:p>
      </dgm:t>
    </dgm:pt>
    <dgm:pt modelId="{9D0F66B8-F8D6-4443-9C1A-B04AF51293A9}" type="pres">
      <dgm:prSet presAssocID="{8C6DDA69-A5D5-5541-A37F-671C8203A1C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858FB-8E9B-604A-B733-E608A3C903FF}" type="pres">
      <dgm:prSet presAssocID="{8C6DDA69-A5D5-5541-A37F-671C8203A1C2}" presName="comp2" presStyleCnt="0"/>
      <dgm:spPr/>
    </dgm:pt>
    <dgm:pt modelId="{95BCF6AF-170A-A64E-88DD-411A84E29731}" type="pres">
      <dgm:prSet presAssocID="{8C6DDA69-A5D5-5541-A37F-671C8203A1C2}" presName="circle2" presStyleLbl="node1" presStyleIdx="1" presStyleCnt="4" custScaleX="104302" custScaleY="100930" custLinFactNeighborX="1277" custLinFactNeighborY="-2188"/>
      <dgm:spPr/>
      <dgm:t>
        <a:bodyPr/>
        <a:lstStyle/>
        <a:p>
          <a:endParaRPr lang="en-US"/>
        </a:p>
      </dgm:t>
    </dgm:pt>
    <dgm:pt modelId="{B62F7EFE-BC89-0341-BF55-3B1AE05F6193}" type="pres">
      <dgm:prSet presAssocID="{8C6DDA69-A5D5-5541-A37F-671C8203A1C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1B91-0BE9-6D4E-8045-1C8670450E1B}" type="pres">
      <dgm:prSet presAssocID="{8C6DDA69-A5D5-5541-A37F-671C8203A1C2}" presName="comp3" presStyleCnt="0"/>
      <dgm:spPr/>
    </dgm:pt>
    <dgm:pt modelId="{C997B7C4-FEBB-CE4A-9EF1-1E7EF814E01F}" type="pres">
      <dgm:prSet presAssocID="{8C6DDA69-A5D5-5541-A37F-671C8203A1C2}" presName="circle3" presStyleLbl="node1" presStyleIdx="2" presStyleCnt="4" custScaleX="105520" custScaleY="104289" custLinFactNeighborX="-973" custLinFactNeighborY="4863"/>
      <dgm:spPr/>
      <dgm:t>
        <a:bodyPr/>
        <a:lstStyle/>
        <a:p>
          <a:endParaRPr lang="en-US"/>
        </a:p>
      </dgm:t>
    </dgm:pt>
    <dgm:pt modelId="{B522BD03-F65C-B048-9E2E-07849D62E793}" type="pres">
      <dgm:prSet presAssocID="{8C6DDA69-A5D5-5541-A37F-671C8203A1C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FF5A-1634-ED4E-B7BC-5B4CC3399ACB}" type="pres">
      <dgm:prSet presAssocID="{8C6DDA69-A5D5-5541-A37F-671C8203A1C2}" presName="comp4" presStyleCnt="0"/>
      <dgm:spPr/>
    </dgm:pt>
    <dgm:pt modelId="{5FB4C1B4-078B-674B-BE74-C59CF8560BB0}" type="pres">
      <dgm:prSet presAssocID="{8C6DDA69-A5D5-5541-A37F-671C8203A1C2}" presName="circle4" presStyleLbl="node1" presStyleIdx="3" presStyleCnt="4" custScaleX="101386" custScaleY="100400" custLinFactNeighborX="-2188" custLinFactNeighborY="2454"/>
      <dgm:spPr/>
      <dgm:t>
        <a:bodyPr/>
        <a:lstStyle/>
        <a:p>
          <a:endParaRPr lang="en-US"/>
        </a:p>
      </dgm:t>
    </dgm:pt>
    <dgm:pt modelId="{3258D5BF-094A-2144-8455-024CE0C042B9}" type="pres">
      <dgm:prSet presAssocID="{8C6DDA69-A5D5-5541-A37F-671C8203A1C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B1F52-6723-A846-9383-5FFDE7415598}" type="presOf" srcId="{8C6DDA69-A5D5-5541-A37F-671C8203A1C2}" destId="{8CD7E121-996B-E14B-8CC1-EFCAB82A90DE}" srcOrd="0" destOrd="0" presId="urn:microsoft.com/office/officeart/2005/8/layout/venn2"/>
    <dgm:cxn modelId="{F0E878D1-04AC-5C4D-822E-75F35D9E321C}" srcId="{8C6DDA69-A5D5-5541-A37F-671C8203A1C2}" destId="{5BBA56C1-B0FC-8641-8907-54FE6D3885EA}" srcOrd="3" destOrd="0" parTransId="{C5259AD2-B36F-F342-B2AB-3166273C9239}" sibTransId="{4F6A59D8-F714-0245-BF0A-BD21C4642037}"/>
    <dgm:cxn modelId="{7A76B667-41C5-264D-813B-CD3908719633}" type="presOf" srcId="{5BBA56C1-B0FC-8641-8907-54FE6D3885EA}" destId="{3258D5BF-094A-2144-8455-024CE0C042B9}" srcOrd="1" destOrd="0" presId="urn:microsoft.com/office/officeart/2005/8/layout/venn2"/>
    <dgm:cxn modelId="{B26905FC-2528-A940-9885-98BE0A1E228B}" type="presOf" srcId="{4E9F1640-0C22-8545-9889-8B4E7437F043}" destId="{95BCF6AF-170A-A64E-88DD-411A84E29731}" srcOrd="0" destOrd="0" presId="urn:microsoft.com/office/officeart/2005/8/layout/venn2"/>
    <dgm:cxn modelId="{38A6C76E-59E7-5A4D-80E4-AA1BEE721641}" type="presOf" srcId="{4E9F1640-0C22-8545-9889-8B4E7437F043}" destId="{B62F7EFE-BC89-0341-BF55-3B1AE05F6193}" srcOrd="1" destOrd="0" presId="urn:microsoft.com/office/officeart/2005/8/layout/venn2"/>
    <dgm:cxn modelId="{EC0CF23C-AB75-FF49-808F-1F933E653E0C}" srcId="{8C6DDA69-A5D5-5541-A37F-671C8203A1C2}" destId="{6F2EB8CE-6E00-0840-87DF-81B98F03F17E}" srcOrd="2" destOrd="0" parTransId="{D259CEFC-1892-A64D-8829-B9552D8DDEC2}" sibTransId="{C58DB885-7525-1C48-8E41-9E2E0D5E8BDC}"/>
    <dgm:cxn modelId="{E3ACBF70-784D-1F4E-B8B9-8809D1B9455B}" srcId="{8C6DDA69-A5D5-5541-A37F-671C8203A1C2}" destId="{2E424F20-F01F-6B49-9C35-FEEDF4250223}" srcOrd="0" destOrd="0" parTransId="{DACBDB3F-B4C6-4D4F-A784-FE3CAEFE6897}" sibTransId="{4B2C3F25-2EFF-2E42-BAB4-413A5DEF93AC}"/>
    <dgm:cxn modelId="{2E648F40-9DE0-624D-B6BA-0908537E7EED}" type="presOf" srcId="{2E424F20-F01F-6B49-9C35-FEEDF4250223}" destId="{F8ABCBCB-D103-B043-BC6E-D4DCC4200C23}" srcOrd="0" destOrd="0" presId="urn:microsoft.com/office/officeart/2005/8/layout/venn2"/>
    <dgm:cxn modelId="{C1496BFE-32DD-DE45-9849-ECD790318DC3}" type="presOf" srcId="{6F2EB8CE-6E00-0840-87DF-81B98F03F17E}" destId="{B522BD03-F65C-B048-9E2E-07849D62E793}" srcOrd="1" destOrd="0" presId="urn:microsoft.com/office/officeart/2005/8/layout/venn2"/>
    <dgm:cxn modelId="{68E4562B-B3E6-D54C-9A9A-08E31FEA1C98}" srcId="{8C6DDA69-A5D5-5541-A37F-671C8203A1C2}" destId="{4E9F1640-0C22-8545-9889-8B4E7437F043}" srcOrd="1" destOrd="0" parTransId="{4D1704EB-2408-F94D-A7F4-0E4B153AED30}" sibTransId="{2CA12C2E-CA76-774E-98C6-8A451E2C4E27}"/>
    <dgm:cxn modelId="{3FFEFEA3-A989-8140-BB9C-40471AA3687B}" type="presOf" srcId="{5BBA56C1-B0FC-8641-8907-54FE6D3885EA}" destId="{5FB4C1B4-078B-674B-BE74-C59CF8560BB0}" srcOrd="0" destOrd="0" presId="urn:microsoft.com/office/officeart/2005/8/layout/venn2"/>
    <dgm:cxn modelId="{989AD97F-8FE2-044E-9D77-2CB12287C7AE}" type="presOf" srcId="{6F2EB8CE-6E00-0840-87DF-81B98F03F17E}" destId="{C997B7C4-FEBB-CE4A-9EF1-1E7EF814E01F}" srcOrd="0" destOrd="0" presId="urn:microsoft.com/office/officeart/2005/8/layout/venn2"/>
    <dgm:cxn modelId="{555AE581-CAE4-5B41-A025-021F00D90787}" type="presOf" srcId="{2E424F20-F01F-6B49-9C35-FEEDF4250223}" destId="{9D0F66B8-F8D6-4443-9C1A-B04AF51293A9}" srcOrd="1" destOrd="0" presId="urn:microsoft.com/office/officeart/2005/8/layout/venn2"/>
    <dgm:cxn modelId="{30820865-EA9C-8746-8C63-CA7BF969AC2D}" type="presParOf" srcId="{8CD7E121-996B-E14B-8CC1-EFCAB82A90DE}" destId="{C2D4C8A1-0562-E149-BE4A-BB1E2CB3511D}" srcOrd="0" destOrd="0" presId="urn:microsoft.com/office/officeart/2005/8/layout/venn2"/>
    <dgm:cxn modelId="{C83F7D05-ED9D-8040-9BC7-7CFDC6FEB188}" type="presParOf" srcId="{C2D4C8A1-0562-E149-BE4A-BB1E2CB3511D}" destId="{F8ABCBCB-D103-B043-BC6E-D4DCC4200C23}" srcOrd="0" destOrd="0" presId="urn:microsoft.com/office/officeart/2005/8/layout/venn2"/>
    <dgm:cxn modelId="{DACD2B73-9C81-F84D-B604-01292D027759}" type="presParOf" srcId="{C2D4C8A1-0562-E149-BE4A-BB1E2CB3511D}" destId="{9D0F66B8-F8D6-4443-9C1A-B04AF51293A9}" srcOrd="1" destOrd="0" presId="urn:microsoft.com/office/officeart/2005/8/layout/venn2"/>
    <dgm:cxn modelId="{CC88E761-F699-FF41-BC02-A61EB16287EB}" type="presParOf" srcId="{8CD7E121-996B-E14B-8CC1-EFCAB82A90DE}" destId="{485858FB-8E9B-604A-B733-E608A3C903FF}" srcOrd="1" destOrd="0" presId="urn:microsoft.com/office/officeart/2005/8/layout/venn2"/>
    <dgm:cxn modelId="{0D2AC31F-7BF4-794C-9B2F-BDC8454C9B1A}" type="presParOf" srcId="{485858FB-8E9B-604A-B733-E608A3C903FF}" destId="{95BCF6AF-170A-A64E-88DD-411A84E29731}" srcOrd="0" destOrd="0" presId="urn:microsoft.com/office/officeart/2005/8/layout/venn2"/>
    <dgm:cxn modelId="{B5EDDAC2-7D05-3A4F-AF06-0016DA2B1C18}" type="presParOf" srcId="{485858FB-8E9B-604A-B733-E608A3C903FF}" destId="{B62F7EFE-BC89-0341-BF55-3B1AE05F6193}" srcOrd="1" destOrd="0" presId="urn:microsoft.com/office/officeart/2005/8/layout/venn2"/>
    <dgm:cxn modelId="{9ACF6DED-FF58-C84E-9602-4193010AE9ED}" type="presParOf" srcId="{8CD7E121-996B-E14B-8CC1-EFCAB82A90DE}" destId="{8D691B91-0BE9-6D4E-8045-1C8670450E1B}" srcOrd="2" destOrd="0" presId="urn:microsoft.com/office/officeart/2005/8/layout/venn2"/>
    <dgm:cxn modelId="{9C1661A8-2273-DA44-9702-BF91F399F7D4}" type="presParOf" srcId="{8D691B91-0BE9-6D4E-8045-1C8670450E1B}" destId="{C997B7C4-FEBB-CE4A-9EF1-1E7EF814E01F}" srcOrd="0" destOrd="0" presId="urn:microsoft.com/office/officeart/2005/8/layout/venn2"/>
    <dgm:cxn modelId="{5677C19C-4311-964F-ACE7-2E1298FB99A0}" type="presParOf" srcId="{8D691B91-0BE9-6D4E-8045-1C8670450E1B}" destId="{B522BD03-F65C-B048-9E2E-07849D62E793}" srcOrd="1" destOrd="0" presId="urn:microsoft.com/office/officeart/2005/8/layout/venn2"/>
    <dgm:cxn modelId="{C50976CD-8E20-EC42-9E7B-609EEAC93228}" type="presParOf" srcId="{8CD7E121-996B-E14B-8CC1-EFCAB82A90DE}" destId="{919EFF5A-1634-ED4E-B7BC-5B4CC3399ACB}" srcOrd="3" destOrd="0" presId="urn:microsoft.com/office/officeart/2005/8/layout/venn2"/>
    <dgm:cxn modelId="{55442C50-5487-2541-8422-0EEA18614A87}" type="presParOf" srcId="{919EFF5A-1634-ED4E-B7BC-5B4CC3399ACB}" destId="{5FB4C1B4-078B-674B-BE74-C59CF8560BB0}" srcOrd="0" destOrd="0" presId="urn:microsoft.com/office/officeart/2005/8/layout/venn2"/>
    <dgm:cxn modelId="{D496F360-2FFB-1741-B103-4FFF64C114A9}" type="presParOf" srcId="{919EFF5A-1634-ED4E-B7BC-5B4CC3399ACB}" destId="{3258D5BF-094A-2144-8455-024CE0C042B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DDA69-A5D5-5541-A37F-671C8203A1C2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24F20-F01F-6B49-9C35-FEEDF4250223}">
      <dgm:prSet phldrT="[Text]" custT="1"/>
      <dgm:spPr/>
      <dgm:t>
        <a:bodyPr lIns="0" rIns="0"/>
        <a:lstStyle/>
        <a:p>
          <a:r>
            <a:rPr lang="en-US" sz="1400" dirty="0"/>
            <a:t>Organization Level</a:t>
          </a:r>
        </a:p>
      </dgm:t>
    </dgm:pt>
    <dgm:pt modelId="{DACBDB3F-B4C6-4D4F-A784-FE3CAEFE6897}" type="parTrans" cxnId="{E3ACBF70-784D-1F4E-B8B9-8809D1B9455B}">
      <dgm:prSet/>
      <dgm:spPr/>
      <dgm:t>
        <a:bodyPr/>
        <a:lstStyle/>
        <a:p>
          <a:endParaRPr lang="en-US"/>
        </a:p>
      </dgm:t>
    </dgm:pt>
    <dgm:pt modelId="{4B2C3F25-2EFF-2E42-BAB4-413A5DEF93AC}" type="sibTrans" cxnId="{E3ACBF70-784D-1F4E-B8B9-8809D1B9455B}">
      <dgm:prSet/>
      <dgm:spPr/>
      <dgm:t>
        <a:bodyPr/>
        <a:lstStyle/>
        <a:p>
          <a:endParaRPr lang="en-US"/>
        </a:p>
      </dgm:t>
    </dgm:pt>
    <dgm:pt modelId="{4E9F1640-0C22-8545-9889-8B4E7437F04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0" dirty="0"/>
            <a:t>Dept / Function Level</a:t>
          </a:r>
        </a:p>
      </dgm:t>
    </dgm:pt>
    <dgm:pt modelId="{4D1704EB-2408-F94D-A7F4-0E4B153AED30}" type="parTrans" cxnId="{68E4562B-B3E6-D54C-9A9A-08E31FEA1C98}">
      <dgm:prSet/>
      <dgm:spPr/>
      <dgm:t>
        <a:bodyPr/>
        <a:lstStyle/>
        <a:p>
          <a:endParaRPr lang="en-US"/>
        </a:p>
      </dgm:t>
    </dgm:pt>
    <dgm:pt modelId="{2CA12C2E-CA76-774E-98C6-8A451E2C4E27}" type="sibTrans" cxnId="{68E4562B-B3E6-D54C-9A9A-08E31FEA1C98}">
      <dgm:prSet/>
      <dgm:spPr/>
      <dgm:t>
        <a:bodyPr/>
        <a:lstStyle/>
        <a:p>
          <a:endParaRPr lang="en-US"/>
        </a:p>
      </dgm:t>
    </dgm:pt>
    <dgm:pt modelId="{6F2EB8CE-6E00-0840-87DF-81B98F03F17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0" dirty="0"/>
            <a:t>Team Level</a:t>
          </a:r>
        </a:p>
      </dgm:t>
    </dgm:pt>
    <dgm:pt modelId="{D259CEFC-1892-A64D-8829-B9552D8DDEC2}" type="parTrans" cxnId="{EC0CF23C-AB75-FF49-808F-1F933E653E0C}">
      <dgm:prSet/>
      <dgm:spPr/>
      <dgm:t>
        <a:bodyPr/>
        <a:lstStyle/>
        <a:p>
          <a:endParaRPr lang="en-US"/>
        </a:p>
      </dgm:t>
    </dgm:pt>
    <dgm:pt modelId="{C58DB885-7525-1C48-8E41-9E2E0D5E8BDC}" type="sibTrans" cxnId="{EC0CF23C-AB75-FF49-808F-1F933E653E0C}">
      <dgm:prSet/>
      <dgm:spPr/>
      <dgm:t>
        <a:bodyPr/>
        <a:lstStyle/>
        <a:p>
          <a:endParaRPr lang="en-US"/>
        </a:p>
      </dgm:t>
    </dgm:pt>
    <dgm:pt modelId="{5BBA56C1-B0FC-8641-8907-54FE6D3885E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/>
            <a:t>Individual Level</a:t>
          </a:r>
        </a:p>
      </dgm:t>
    </dgm:pt>
    <dgm:pt modelId="{C5259AD2-B36F-F342-B2AB-3166273C9239}" type="parTrans" cxnId="{F0E878D1-04AC-5C4D-822E-75F35D9E321C}">
      <dgm:prSet/>
      <dgm:spPr/>
      <dgm:t>
        <a:bodyPr/>
        <a:lstStyle/>
        <a:p>
          <a:endParaRPr lang="en-US"/>
        </a:p>
      </dgm:t>
    </dgm:pt>
    <dgm:pt modelId="{4F6A59D8-F714-0245-BF0A-BD21C4642037}" type="sibTrans" cxnId="{F0E878D1-04AC-5C4D-822E-75F35D9E321C}">
      <dgm:prSet/>
      <dgm:spPr/>
      <dgm:t>
        <a:bodyPr/>
        <a:lstStyle/>
        <a:p>
          <a:endParaRPr lang="en-US"/>
        </a:p>
      </dgm:t>
    </dgm:pt>
    <dgm:pt modelId="{8CD7E121-996B-E14B-8CC1-EFCAB82A90DE}" type="pres">
      <dgm:prSet presAssocID="{8C6DDA69-A5D5-5541-A37F-671C8203A1C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4C8A1-0562-E149-BE4A-BB1E2CB3511D}" type="pres">
      <dgm:prSet presAssocID="{8C6DDA69-A5D5-5541-A37F-671C8203A1C2}" presName="comp1" presStyleCnt="0"/>
      <dgm:spPr/>
    </dgm:pt>
    <dgm:pt modelId="{F8ABCBCB-D103-B043-BC6E-D4DCC4200C23}" type="pres">
      <dgm:prSet presAssocID="{8C6DDA69-A5D5-5541-A37F-671C8203A1C2}" presName="circle1" presStyleLbl="node1" presStyleIdx="0" presStyleCnt="4"/>
      <dgm:spPr/>
      <dgm:t>
        <a:bodyPr/>
        <a:lstStyle/>
        <a:p>
          <a:endParaRPr lang="en-US"/>
        </a:p>
      </dgm:t>
    </dgm:pt>
    <dgm:pt modelId="{9D0F66B8-F8D6-4443-9C1A-B04AF51293A9}" type="pres">
      <dgm:prSet presAssocID="{8C6DDA69-A5D5-5541-A37F-671C8203A1C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858FB-8E9B-604A-B733-E608A3C903FF}" type="pres">
      <dgm:prSet presAssocID="{8C6DDA69-A5D5-5541-A37F-671C8203A1C2}" presName="comp2" presStyleCnt="0"/>
      <dgm:spPr/>
    </dgm:pt>
    <dgm:pt modelId="{95BCF6AF-170A-A64E-88DD-411A84E29731}" type="pres">
      <dgm:prSet presAssocID="{8C6DDA69-A5D5-5541-A37F-671C8203A1C2}" presName="circle2" presStyleLbl="node1" presStyleIdx="1" presStyleCnt="4" custScaleX="104302" custScaleY="100930" custLinFactNeighborX="1277" custLinFactNeighborY="-2188"/>
      <dgm:spPr/>
      <dgm:t>
        <a:bodyPr/>
        <a:lstStyle/>
        <a:p>
          <a:endParaRPr lang="en-US"/>
        </a:p>
      </dgm:t>
    </dgm:pt>
    <dgm:pt modelId="{B62F7EFE-BC89-0341-BF55-3B1AE05F6193}" type="pres">
      <dgm:prSet presAssocID="{8C6DDA69-A5D5-5541-A37F-671C8203A1C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1B91-0BE9-6D4E-8045-1C8670450E1B}" type="pres">
      <dgm:prSet presAssocID="{8C6DDA69-A5D5-5541-A37F-671C8203A1C2}" presName="comp3" presStyleCnt="0"/>
      <dgm:spPr/>
    </dgm:pt>
    <dgm:pt modelId="{C997B7C4-FEBB-CE4A-9EF1-1E7EF814E01F}" type="pres">
      <dgm:prSet presAssocID="{8C6DDA69-A5D5-5541-A37F-671C8203A1C2}" presName="circle3" presStyleLbl="node1" presStyleIdx="2" presStyleCnt="4" custScaleX="105520" custScaleY="104289" custLinFactNeighborX="-973" custLinFactNeighborY="4863"/>
      <dgm:spPr/>
      <dgm:t>
        <a:bodyPr/>
        <a:lstStyle/>
        <a:p>
          <a:endParaRPr lang="en-US"/>
        </a:p>
      </dgm:t>
    </dgm:pt>
    <dgm:pt modelId="{B522BD03-F65C-B048-9E2E-07849D62E793}" type="pres">
      <dgm:prSet presAssocID="{8C6DDA69-A5D5-5541-A37F-671C8203A1C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FF5A-1634-ED4E-B7BC-5B4CC3399ACB}" type="pres">
      <dgm:prSet presAssocID="{8C6DDA69-A5D5-5541-A37F-671C8203A1C2}" presName="comp4" presStyleCnt="0"/>
      <dgm:spPr/>
    </dgm:pt>
    <dgm:pt modelId="{5FB4C1B4-078B-674B-BE74-C59CF8560BB0}" type="pres">
      <dgm:prSet presAssocID="{8C6DDA69-A5D5-5541-A37F-671C8203A1C2}" presName="circle4" presStyleLbl="node1" presStyleIdx="3" presStyleCnt="4" custScaleX="114771" custScaleY="113303" custLinFactNeighborX="-1471" custLinFactNeighborY="-2867"/>
      <dgm:spPr/>
      <dgm:t>
        <a:bodyPr/>
        <a:lstStyle/>
        <a:p>
          <a:endParaRPr lang="en-US"/>
        </a:p>
      </dgm:t>
    </dgm:pt>
    <dgm:pt modelId="{3258D5BF-094A-2144-8455-024CE0C042B9}" type="pres">
      <dgm:prSet presAssocID="{8C6DDA69-A5D5-5541-A37F-671C8203A1C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2B1F52-6723-A846-9383-5FFDE7415598}" type="presOf" srcId="{8C6DDA69-A5D5-5541-A37F-671C8203A1C2}" destId="{8CD7E121-996B-E14B-8CC1-EFCAB82A90DE}" srcOrd="0" destOrd="0" presId="urn:microsoft.com/office/officeart/2005/8/layout/venn2"/>
    <dgm:cxn modelId="{F0E878D1-04AC-5C4D-822E-75F35D9E321C}" srcId="{8C6DDA69-A5D5-5541-A37F-671C8203A1C2}" destId="{5BBA56C1-B0FC-8641-8907-54FE6D3885EA}" srcOrd="3" destOrd="0" parTransId="{C5259AD2-B36F-F342-B2AB-3166273C9239}" sibTransId="{4F6A59D8-F714-0245-BF0A-BD21C4642037}"/>
    <dgm:cxn modelId="{7A76B667-41C5-264D-813B-CD3908719633}" type="presOf" srcId="{5BBA56C1-B0FC-8641-8907-54FE6D3885EA}" destId="{3258D5BF-094A-2144-8455-024CE0C042B9}" srcOrd="1" destOrd="0" presId="urn:microsoft.com/office/officeart/2005/8/layout/venn2"/>
    <dgm:cxn modelId="{B26905FC-2528-A940-9885-98BE0A1E228B}" type="presOf" srcId="{4E9F1640-0C22-8545-9889-8B4E7437F043}" destId="{95BCF6AF-170A-A64E-88DD-411A84E29731}" srcOrd="0" destOrd="0" presId="urn:microsoft.com/office/officeart/2005/8/layout/venn2"/>
    <dgm:cxn modelId="{38A6C76E-59E7-5A4D-80E4-AA1BEE721641}" type="presOf" srcId="{4E9F1640-0C22-8545-9889-8B4E7437F043}" destId="{B62F7EFE-BC89-0341-BF55-3B1AE05F6193}" srcOrd="1" destOrd="0" presId="urn:microsoft.com/office/officeart/2005/8/layout/venn2"/>
    <dgm:cxn modelId="{EC0CF23C-AB75-FF49-808F-1F933E653E0C}" srcId="{8C6DDA69-A5D5-5541-A37F-671C8203A1C2}" destId="{6F2EB8CE-6E00-0840-87DF-81B98F03F17E}" srcOrd="2" destOrd="0" parTransId="{D259CEFC-1892-A64D-8829-B9552D8DDEC2}" sibTransId="{C58DB885-7525-1C48-8E41-9E2E0D5E8BDC}"/>
    <dgm:cxn modelId="{E3ACBF70-784D-1F4E-B8B9-8809D1B9455B}" srcId="{8C6DDA69-A5D5-5541-A37F-671C8203A1C2}" destId="{2E424F20-F01F-6B49-9C35-FEEDF4250223}" srcOrd="0" destOrd="0" parTransId="{DACBDB3F-B4C6-4D4F-A784-FE3CAEFE6897}" sibTransId="{4B2C3F25-2EFF-2E42-BAB4-413A5DEF93AC}"/>
    <dgm:cxn modelId="{2E648F40-9DE0-624D-B6BA-0908537E7EED}" type="presOf" srcId="{2E424F20-F01F-6B49-9C35-FEEDF4250223}" destId="{F8ABCBCB-D103-B043-BC6E-D4DCC4200C23}" srcOrd="0" destOrd="0" presId="urn:microsoft.com/office/officeart/2005/8/layout/venn2"/>
    <dgm:cxn modelId="{C1496BFE-32DD-DE45-9849-ECD790318DC3}" type="presOf" srcId="{6F2EB8CE-6E00-0840-87DF-81B98F03F17E}" destId="{B522BD03-F65C-B048-9E2E-07849D62E793}" srcOrd="1" destOrd="0" presId="urn:microsoft.com/office/officeart/2005/8/layout/venn2"/>
    <dgm:cxn modelId="{68E4562B-B3E6-D54C-9A9A-08E31FEA1C98}" srcId="{8C6DDA69-A5D5-5541-A37F-671C8203A1C2}" destId="{4E9F1640-0C22-8545-9889-8B4E7437F043}" srcOrd="1" destOrd="0" parTransId="{4D1704EB-2408-F94D-A7F4-0E4B153AED30}" sibTransId="{2CA12C2E-CA76-774E-98C6-8A451E2C4E27}"/>
    <dgm:cxn modelId="{3FFEFEA3-A989-8140-BB9C-40471AA3687B}" type="presOf" srcId="{5BBA56C1-B0FC-8641-8907-54FE6D3885EA}" destId="{5FB4C1B4-078B-674B-BE74-C59CF8560BB0}" srcOrd="0" destOrd="0" presId="urn:microsoft.com/office/officeart/2005/8/layout/venn2"/>
    <dgm:cxn modelId="{989AD97F-8FE2-044E-9D77-2CB12287C7AE}" type="presOf" srcId="{6F2EB8CE-6E00-0840-87DF-81B98F03F17E}" destId="{C997B7C4-FEBB-CE4A-9EF1-1E7EF814E01F}" srcOrd="0" destOrd="0" presId="urn:microsoft.com/office/officeart/2005/8/layout/venn2"/>
    <dgm:cxn modelId="{555AE581-CAE4-5B41-A025-021F00D90787}" type="presOf" srcId="{2E424F20-F01F-6B49-9C35-FEEDF4250223}" destId="{9D0F66B8-F8D6-4443-9C1A-B04AF51293A9}" srcOrd="1" destOrd="0" presId="urn:microsoft.com/office/officeart/2005/8/layout/venn2"/>
    <dgm:cxn modelId="{30820865-EA9C-8746-8C63-CA7BF969AC2D}" type="presParOf" srcId="{8CD7E121-996B-E14B-8CC1-EFCAB82A90DE}" destId="{C2D4C8A1-0562-E149-BE4A-BB1E2CB3511D}" srcOrd="0" destOrd="0" presId="urn:microsoft.com/office/officeart/2005/8/layout/venn2"/>
    <dgm:cxn modelId="{C83F7D05-ED9D-8040-9BC7-7CFDC6FEB188}" type="presParOf" srcId="{C2D4C8A1-0562-E149-BE4A-BB1E2CB3511D}" destId="{F8ABCBCB-D103-B043-BC6E-D4DCC4200C23}" srcOrd="0" destOrd="0" presId="urn:microsoft.com/office/officeart/2005/8/layout/venn2"/>
    <dgm:cxn modelId="{DACD2B73-9C81-F84D-B604-01292D027759}" type="presParOf" srcId="{C2D4C8A1-0562-E149-BE4A-BB1E2CB3511D}" destId="{9D0F66B8-F8D6-4443-9C1A-B04AF51293A9}" srcOrd="1" destOrd="0" presId="urn:microsoft.com/office/officeart/2005/8/layout/venn2"/>
    <dgm:cxn modelId="{CC88E761-F699-FF41-BC02-A61EB16287EB}" type="presParOf" srcId="{8CD7E121-996B-E14B-8CC1-EFCAB82A90DE}" destId="{485858FB-8E9B-604A-B733-E608A3C903FF}" srcOrd="1" destOrd="0" presId="urn:microsoft.com/office/officeart/2005/8/layout/venn2"/>
    <dgm:cxn modelId="{0D2AC31F-7BF4-794C-9B2F-BDC8454C9B1A}" type="presParOf" srcId="{485858FB-8E9B-604A-B733-E608A3C903FF}" destId="{95BCF6AF-170A-A64E-88DD-411A84E29731}" srcOrd="0" destOrd="0" presId="urn:microsoft.com/office/officeart/2005/8/layout/venn2"/>
    <dgm:cxn modelId="{B5EDDAC2-7D05-3A4F-AF06-0016DA2B1C18}" type="presParOf" srcId="{485858FB-8E9B-604A-B733-E608A3C903FF}" destId="{B62F7EFE-BC89-0341-BF55-3B1AE05F6193}" srcOrd="1" destOrd="0" presId="urn:microsoft.com/office/officeart/2005/8/layout/venn2"/>
    <dgm:cxn modelId="{9ACF6DED-FF58-C84E-9602-4193010AE9ED}" type="presParOf" srcId="{8CD7E121-996B-E14B-8CC1-EFCAB82A90DE}" destId="{8D691B91-0BE9-6D4E-8045-1C8670450E1B}" srcOrd="2" destOrd="0" presId="urn:microsoft.com/office/officeart/2005/8/layout/venn2"/>
    <dgm:cxn modelId="{9C1661A8-2273-DA44-9702-BF91F399F7D4}" type="presParOf" srcId="{8D691B91-0BE9-6D4E-8045-1C8670450E1B}" destId="{C997B7C4-FEBB-CE4A-9EF1-1E7EF814E01F}" srcOrd="0" destOrd="0" presId="urn:microsoft.com/office/officeart/2005/8/layout/venn2"/>
    <dgm:cxn modelId="{5677C19C-4311-964F-ACE7-2E1298FB99A0}" type="presParOf" srcId="{8D691B91-0BE9-6D4E-8045-1C8670450E1B}" destId="{B522BD03-F65C-B048-9E2E-07849D62E793}" srcOrd="1" destOrd="0" presId="urn:microsoft.com/office/officeart/2005/8/layout/venn2"/>
    <dgm:cxn modelId="{C50976CD-8E20-EC42-9E7B-609EEAC93228}" type="presParOf" srcId="{8CD7E121-996B-E14B-8CC1-EFCAB82A90DE}" destId="{919EFF5A-1634-ED4E-B7BC-5B4CC3399ACB}" srcOrd="3" destOrd="0" presId="urn:microsoft.com/office/officeart/2005/8/layout/venn2"/>
    <dgm:cxn modelId="{55442C50-5487-2541-8422-0EEA18614A87}" type="presParOf" srcId="{919EFF5A-1634-ED4E-B7BC-5B4CC3399ACB}" destId="{5FB4C1B4-078B-674B-BE74-C59CF8560BB0}" srcOrd="0" destOrd="0" presId="urn:microsoft.com/office/officeart/2005/8/layout/venn2"/>
    <dgm:cxn modelId="{D496F360-2FFB-1741-B103-4FFF64C114A9}" type="presParOf" srcId="{919EFF5A-1634-ED4E-B7BC-5B4CC3399ACB}" destId="{3258D5BF-094A-2144-8455-024CE0C042B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6A3A4A-5BE2-C34F-ABC9-571A0D45031A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33D63-1838-BB48-826C-E3EA018BF503}">
      <dgm:prSet phldrT="[Text]"/>
      <dgm:spPr/>
      <dgm:t>
        <a:bodyPr/>
        <a:lstStyle/>
        <a:p>
          <a:r>
            <a:rPr lang="en-US"/>
            <a:t>Fixed Hybrid</a:t>
          </a:r>
        </a:p>
      </dgm:t>
    </dgm:pt>
    <dgm:pt modelId="{B0B43808-9CE8-B64A-A024-2F1CF2822FE0}" type="parTrans" cxnId="{0DA999C0-82F2-2149-A408-048ED4CECEB5}">
      <dgm:prSet/>
      <dgm:spPr/>
      <dgm:t>
        <a:bodyPr/>
        <a:lstStyle/>
        <a:p>
          <a:endParaRPr lang="en-US"/>
        </a:p>
      </dgm:t>
    </dgm:pt>
    <dgm:pt modelId="{71E1F6BB-00E2-5A47-8668-F9B9C7C2AF4B}" type="sibTrans" cxnId="{0DA999C0-82F2-2149-A408-048ED4CECEB5}">
      <dgm:prSet/>
      <dgm:spPr/>
      <dgm:t>
        <a:bodyPr/>
        <a:lstStyle/>
        <a:p>
          <a:endParaRPr lang="en-US"/>
        </a:p>
      </dgm:t>
    </dgm:pt>
    <dgm:pt modelId="{BA123245-3BD2-364F-81F9-E7FEBF5F794E}">
      <dgm:prSet phldrT="[Text]"/>
      <dgm:spPr/>
      <dgm:t>
        <a:bodyPr/>
        <a:lstStyle/>
        <a:p>
          <a:r>
            <a:rPr lang="en-US" dirty="0"/>
            <a:t>Collaborative Days</a:t>
          </a:r>
        </a:p>
      </dgm:t>
    </dgm:pt>
    <dgm:pt modelId="{C219A6E5-338E-B745-81C5-27281415A59D}" type="parTrans" cxnId="{645E2251-5370-0647-AFB8-6C0A49BDB573}">
      <dgm:prSet/>
      <dgm:spPr/>
      <dgm:t>
        <a:bodyPr/>
        <a:lstStyle/>
        <a:p>
          <a:endParaRPr lang="en-US"/>
        </a:p>
      </dgm:t>
    </dgm:pt>
    <dgm:pt modelId="{E1DCF1BB-BF7A-1F4B-9C17-B893B6CD2C01}" type="sibTrans" cxnId="{645E2251-5370-0647-AFB8-6C0A49BDB573}">
      <dgm:prSet/>
      <dgm:spPr/>
      <dgm:t>
        <a:bodyPr/>
        <a:lstStyle/>
        <a:p>
          <a:endParaRPr lang="en-US"/>
        </a:p>
      </dgm:t>
    </dgm:pt>
    <dgm:pt modelId="{869C0628-205E-D14E-A1CB-9EF0BB405D3F}">
      <dgm:prSet phldrT="[Text]"/>
      <dgm:spPr/>
      <dgm:t>
        <a:bodyPr/>
        <a:lstStyle/>
        <a:p>
          <a:r>
            <a:rPr lang="en-US" dirty="0"/>
            <a:t>Remote Friendly</a:t>
          </a:r>
        </a:p>
      </dgm:t>
    </dgm:pt>
    <dgm:pt modelId="{484DC6CB-B32E-EF4C-9958-E6BB7B14E8E2}" type="parTrans" cxnId="{9FE43603-5B3B-5146-979E-2EAD74C0F06A}">
      <dgm:prSet/>
      <dgm:spPr/>
      <dgm:t>
        <a:bodyPr/>
        <a:lstStyle/>
        <a:p>
          <a:endParaRPr lang="en-US"/>
        </a:p>
      </dgm:t>
    </dgm:pt>
    <dgm:pt modelId="{E4F19B8B-98BB-F64C-B1DD-248317778921}" type="sibTrans" cxnId="{9FE43603-5B3B-5146-979E-2EAD74C0F06A}">
      <dgm:prSet/>
      <dgm:spPr/>
      <dgm:t>
        <a:bodyPr/>
        <a:lstStyle/>
        <a:p>
          <a:endParaRPr lang="en-US"/>
        </a:p>
      </dgm:t>
    </dgm:pt>
    <dgm:pt modelId="{36E02AD0-37C3-1845-A2BF-2092B3074732}">
      <dgm:prSet phldrT="[Text]"/>
      <dgm:spPr/>
      <dgm:t>
        <a:bodyPr/>
        <a:lstStyle/>
        <a:p>
          <a:r>
            <a:rPr lang="en-US" dirty="0"/>
            <a:t>Flexible Hybrid</a:t>
          </a:r>
        </a:p>
      </dgm:t>
    </dgm:pt>
    <dgm:pt modelId="{5F80C992-CDB7-4A4E-8F05-AFBF6DE809DF}" type="parTrans" cxnId="{00C8BC87-2CD0-ED45-8FD8-7E6681031699}">
      <dgm:prSet/>
      <dgm:spPr/>
      <dgm:t>
        <a:bodyPr/>
        <a:lstStyle/>
        <a:p>
          <a:endParaRPr lang="en-US"/>
        </a:p>
      </dgm:t>
    </dgm:pt>
    <dgm:pt modelId="{44524C65-39D0-3446-AA43-C97A44A6953E}" type="sibTrans" cxnId="{00C8BC87-2CD0-ED45-8FD8-7E6681031699}">
      <dgm:prSet/>
      <dgm:spPr/>
      <dgm:t>
        <a:bodyPr/>
        <a:lstStyle/>
        <a:p>
          <a:endParaRPr lang="en-US"/>
        </a:p>
      </dgm:t>
    </dgm:pt>
    <dgm:pt modelId="{16158295-FED5-1249-9450-56226D798DC3}">
      <dgm:prSet phldrT="[Text]"/>
      <dgm:spPr/>
      <dgm:t>
        <a:bodyPr/>
        <a:lstStyle/>
        <a:p>
          <a:r>
            <a:rPr lang="en-US" dirty="0"/>
            <a:t>Remote First</a:t>
          </a:r>
        </a:p>
      </dgm:t>
    </dgm:pt>
    <dgm:pt modelId="{ADD4209A-0689-AF43-96A8-065599DFE7C1}" type="parTrans" cxnId="{AA588334-0112-024A-910F-6E904320C9F8}">
      <dgm:prSet/>
      <dgm:spPr/>
      <dgm:t>
        <a:bodyPr/>
        <a:lstStyle/>
        <a:p>
          <a:endParaRPr lang="en-US"/>
        </a:p>
      </dgm:t>
    </dgm:pt>
    <dgm:pt modelId="{17B417B9-4AEA-2E49-96C2-703AEF0BE8FA}" type="sibTrans" cxnId="{AA588334-0112-024A-910F-6E904320C9F8}">
      <dgm:prSet/>
      <dgm:spPr/>
      <dgm:t>
        <a:bodyPr/>
        <a:lstStyle/>
        <a:p>
          <a:endParaRPr lang="en-US"/>
        </a:p>
      </dgm:t>
    </dgm:pt>
    <dgm:pt modelId="{2D6D1A23-C856-1644-9179-07EDD9578BE0}" type="pres">
      <dgm:prSet presAssocID="{0F6A3A4A-5BE2-C34F-ABC9-571A0D45031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7F708-985F-C648-92BC-30966FC96273}" type="pres">
      <dgm:prSet presAssocID="{0F6A3A4A-5BE2-C34F-ABC9-571A0D45031A}" presName="matrix" presStyleCnt="0"/>
      <dgm:spPr/>
    </dgm:pt>
    <dgm:pt modelId="{055DC184-00CE-354E-A5A8-F8E3FD0B5D5A}" type="pres">
      <dgm:prSet presAssocID="{0F6A3A4A-5BE2-C34F-ABC9-571A0D45031A}" presName="tile1" presStyleLbl="node1" presStyleIdx="0" presStyleCnt="4"/>
      <dgm:spPr/>
      <dgm:t>
        <a:bodyPr/>
        <a:lstStyle/>
        <a:p>
          <a:endParaRPr lang="en-US"/>
        </a:p>
      </dgm:t>
    </dgm:pt>
    <dgm:pt modelId="{DB1E7F5A-1A11-714A-B681-767C9A70555C}" type="pres">
      <dgm:prSet presAssocID="{0F6A3A4A-5BE2-C34F-ABC9-571A0D4503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82055-2380-FE44-8043-9CB5271CE69F}" type="pres">
      <dgm:prSet presAssocID="{0F6A3A4A-5BE2-C34F-ABC9-571A0D45031A}" presName="tile2" presStyleLbl="node1" presStyleIdx="1" presStyleCnt="4"/>
      <dgm:spPr/>
      <dgm:t>
        <a:bodyPr/>
        <a:lstStyle/>
        <a:p>
          <a:endParaRPr lang="en-US"/>
        </a:p>
      </dgm:t>
    </dgm:pt>
    <dgm:pt modelId="{D409154C-9AF4-6F4D-8ADE-A492C0306D3D}" type="pres">
      <dgm:prSet presAssocID="{0F6A3A4A-5BE2-C34F-ABC9-571A0D4503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28064-32E3-AC43-AD44-01620CC52599}" type="pres">
      <dgm:prSet presAssocID="{0F6A3A4A-5BE2-C34F-ABC9-571A0D45031A}" presName="tile3" presStyleLbl="node1" presStyleIdx="2" presStyleCnt="4"/>
      <dgm:spPr/>
      <dgm:t>
        <a:bodyPr/>
        <a:lstStyle/>
        <a:p>
          <a:endParaRPr lang="en-US"/>
        </a:p>
      </dgm:t>
    </dgm:pt>
    <dgm:pt modelId="{AA6FFC1E-7195-9A45-B10C-6DB6C5402597}" type="pres">
      <dgm:prSet presAssocID="{0F6A3A4A-5BE2-C34F-ABC9-571A0D4503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F0F48-15A2-204F-8C97-C032F2EAC55E}" type="pres">
      <dgm:prSet presAssocID="{0F6A3A4A-5BE2-C34F-ABC9-571A0D45031A}" presName="tile4" presStyleLbl="node1" presStyleIdx="3" presStyleCnt="4"/>
      <dgm:spPr/>
      <dgm:t>
        <a:bodyPr/>
        <a:lstStyle/>
        <a:p>
          <a:endParaRPr lang="en-US"/>
        </a:p>
      </dgm:t>
    </dgm:pt>
    <dgm:pt modelId="{CDE0931E-F47C-FC44-97F5-BC1DB89502DE}" type="pres">
      <dgm:prSet presAssocID="{0F6A3A4A-5BE2-C34F-ABC9-571A0D4503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A2F1-183F-0A47-8CAB-88E04D3CFFC1}" type="pres">
      <dgm:prSet presAssocID="{0F6A3A4A-5BE2-C34F-ABC9-571A0D45031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1ADA7-98F6-A449-A619-89C5D163F93C}" type="presOf" srcId="{0F6A3A4A-5BE2-C34F-ABC9-571A0D45031A}" destId="{2D6D1A23-C856-1644-9179-07EDD9578BE0}" srcOrd="0" destOrd="0" presId="urn:microsoft.com/office/officeart/2005/8/layout/matrix1"/>
    <dgm:cxn modelId="{C76A0CB1-F22B-FF4C-BFE9-8029EE9E0F9E}" type="presOf" srcId="{16158295-FED5-1249-9450-56226D798DC3}" destId="{96AF0F48-15A2-204F-8C97-C032F2EAC55E}" srcOrd="0" destOrd="0" presId="urn:microsoft.com/office/officeart/2005/8/layout/matrix1"/>
    <dgm:cxn modelId="{0DA999C0-82F2-2149-A408-048ED4CECEB5}" srcId="{0F6A3A4A-5BE2-C34F-ABC9-571A0D45031A}" destId="{1E233D63-1838-BB48-826C-E3EA018BF503}" srcOrd="0" destOrd="0" parTransId="{B0B43808-9CE8-B64A-A024-2F1CF2822FE0}" sibTransId="{71E1F6BB-00E2-5A47-8668-F9B9C7C2AF4B}"/>
    <dgm:cxn modelId="{E403C56E-09A2-D04C-B13A-B61BE88EC2D1}" type="presOf" srcId="{36E02AD0-37C3-1845-A2BF-2092B3074732}" destId="{AA6FFC1E-7195-9A45-B10C-6DB6C5402597}" srcOrd="1" destOrd="0" presId="urn:microsoft.com/office/officeart/2005/8/layout/matrix1"/>
    <dgm:cxn modelId="{7E38242B-D52C-0540-A64C-619DC0723A8B}" type="presOf" srcId="{1E233D63-1838-BB48-826C-E3EA018BF503}" destId="{9524A2F1-183F-0A47-8CAB-88E04D3CFFC1}" srcOrd="0" destOrd="0" presId="urn:microsoft.com/office/officeart/2005/8/layout/matrix1"/>
    <dgm:cxn modelId="{00C8BC87-2CD0-ED45-8FD8-7E6681031699}" srcId="{1E233D63-1838-BB48-826C-E3EA018BF503}" destId="{36E02AD0-37C3-1845-A2BF-2092B3074732}" srcOrd="2" destOrd="0" parTransId="{5F80C992-CDB7-4A4E-8F05-AFBF6DE809DF}" sibTransId="{44524C65-39D0-3446-AA43-C97A44A6953E}"/>
    <dgm:cxn modelId="{9FE43603-5B3B-5146-979E-2EAD74C0F06A}" srcId="{1E233D63-1838-BB48-826C-E3EA018BF503}" destId="{869C0628-205E-D14E-A1CB-9EF0BB405D3F}" srcOrd="1" destOrd="0" parTransId="{484DC6CB-B32E-EF4C-9958-E6BB7B14E8E2}" sibTransId="{E4F19B8B-98BB-F64C-B1DD-248317778921}"/>
    <dgm:cxn modelId="{BE2F7423-9A53-5648-8BC5-0182FC06AB0B}" type="presOf" srcId="{BA123245-3BD2-364F-81F9-E7FEBF5F794E}" destId="{DB1E7F5A-1A11-714A-B681-767C9A70555C}" srcOrd="1" destOrd="0" presId="urn:microsoft.com/office/officeart/2005/8/layout/matrix1"/>
    <dgm:cxn modelId="{D249FA5F-FB66-6E49-83C5-C3AB7C720B9F}" type="presOf" srcId="{869C0628-205E-D14E-A1CB-9EF0BB405D3F}" destId="{D409154C-9AF4-6F4D-8ADE-A492C0306D3D}" srcOrd="1" destOrd="0" presId="urn:microsoft.com/office/officeart/2005/8/layout/matrix1"/>
    <dgm:cxn modelId="{92FCBA0D-541F-0641-B4E7-A2EEC7274941}" type="presOf" srcId="{36E02AD0-37C3-1845-A2BF-2092B3074732}" destId="{49128064-32E3-AC43-AD44-01620CC52599}" srcOrd="0" destOrd="0" presId="urn:microsoft.com/office/officeart/2005/8/layout/matrix1"/>
    <dgm:cxn modelId="{027FA890-EC9F-F141-B51A-A13A0D3E12B3}" type="presOf" srcId="{16158295-FED5-1249-9450-56226D798DC3}" destId="{CDE0931E-F47C-FC44-97F5-BC1DB89502DE}" srcOrd="1" destOrd="0" presId="urn:microsoft.com/office/officeart/2005/8/layout/matrix1"/>
    <dgm:cxn modelId="{AF6C755C-43DB-D64D-9631-4D8DDD984250}" type="presOf" srcId="{BA123245-3BD2-364F-81F9-E7FEBF5F794E}" destId="{055DC184-00CE-354E-A5A8-F8E3FD0B5D5A}" srcOrd="0" destOrd="0" presId="urn:microsoft.com/office/officeart/2005/8/layout/matrix1"/>
    <dgm:cxn modelId="{7F77D462-9DCD-C142-8E54-DAAD9D55BF0E}" type="presOf" srcId="{869C0628-205E-D14E-A1CB-9EF0BB405D3F}" destId="{59E82055-2380-FE44-8043-9CB5271CE69F}" srcOrd="0" destOrd="0" presId="urn:microsoft.com/office/officeart/2005/8/layout/matrix1"/>
    <dgm:cxn modelId="{AA588334-0112-024A-910F-6E904320C9F8}" srcId="{1E233D63-1838-BB48-826C-E3EA018BF503}" destId="{16158295-FED5-1249-9450-56226D798DC3}" srcOrd="3" destOrd="0" parTransId="{ADD4209A-0689-AF43-96A8-065599DFE7C1}" sibTransId="{17B417B9-4AEA-2E49-96C2-703AEF0BE8FA}"/>
    <dgm:cxn modelId="{645E2251-5370-0647-AFB8-6C0A49BDB573}" srcId="{1E233D63-1838-BB48-826C-E3EA018BF503}" destId="{BA123245-3BD2-364F-81F9-E7FEBF5F794E}" srcOrd="0" destOrd="0" parTransId="{C219A6E5-338E-B745-81C5-27281415A59D}" sibTransId="{E1DCF1BB-BF7A-1F4B-9C17-B893B6CD2C01}"/>
    <dgm:cxn modelId="{5BB5CEC6-6C2C-8143-896A-CC4463BDB626}" type="presParOf" srcId="{2D6D1A23-C856-1644-9179-07EDD9578BE0}" destId="{4B37F708-985F-C648-92BC-30966FC96273}" srcOrd="0" destOrd="0" presId="urn:microsoft.com/office/officeart/2005/8/layout/matrix1"/>
    <dgm:cxn modelId="{A8198210-E15B-4444-AE6E-7CE5493C7B78}" type="presParOf" srcId="{4B37F708-985F-C648-92BC-30966FC96273}" destId="{055DC184-00CE-354E-A5A8-F8E3FD0B5D5A}" srcOrd="0" destOrd="0" presId="urn:microsoft.com/office/officeart/2005/8/layout/matrix1"/>
    <dgm:cxn modelId="{A45F4FA7-5E59-E146-B667-EC5FB71DECD7}" type="presParOf" srcId="{4B37F708-985F-C648-92BC-30966FC96273}" destId="{DB1E7F5A-1A11-714A-B681-767C9A70555C}" srcOrd="1" destOrd="0" presId="urn:microsoft.com/office/officeart/2005/8/layout/matrix1"/>
    <dgm:cxn modelId="{B606EA4D-4BFE-C542-BBEA-2D177B29BF41}" type="presParOf" srcId="{4B37F708-985F-C648-92BC-30966FC96273}" destId="{59E82055-2380-FE44-8043-9CB5271CE69F}" srcOrd="2" destOrd="0" presId="urn:microsoft.com/office/officeart/2005/8/layout/matrix1"/>
    <dgm:cxn modelId="{ED076BA2-FA6E-C642-82F4-5E103FD67FD2}" type="presParOf" srcId="{4B37F708-985F-C648-92BC-30966FC96273}" destId="{D409154C-9AF4-6F4D-8ADE-A492C0306D3D}" srcOrd="3" destOrd="0" presId="urn:microsoft.com/office/officeart/2005/8/layout/matrix1"/>
    <dgm:cxn modelId="{F51DC988-61BD-2847-AD5F-48E3F0223E52}" type="presParOf" srcId="{4B37F708-985F-C648-92BC-30966FC96273}" destId="{49128064-32E3-AC43-AD44-01620CC52599}" srcOrd="4" destOrd="0" presId="urn:microsoft.com/office/officeart/2005/8/layout/matrix1"/>
    <dgm:cxn modelId="{170ADC17-228C-3D4F-B9AB-0B437F5FED18}" type="presParOf" srcId="{4B37F708-985F-C648-92BC-30966FC96273}" destId="{AA6FFC1E-7195-9A45-B10C-6DB6C5402597}" srcOrd="5" destOrd="0" presId="urn:microsoft.com/office/officeart/2005/8/layout/matrix1"/>
    <dgm:cxn modelId="{309D61B1-98DC-EE4F-9460-4F336CEDDDAE}" type="presParOf" srcId="{4B37F708-985F-C648-92BC-30966FC96273}" destId="{96AF0F48-15A2-204F-8C97-C032F2EAC55E}" srcOrd="6" destOrd="0" presId="urn:microsoft.com/office/officeart/2005/8/layout/matrix1"/>
    <dgm:cxn modelId="{CA6C64A7-478C-BF47-A2D3-1CDAA9C17E77}" type="presParOf" srcId="{4B37F708-985F-C648-92BC-30966FC96273}" destId="{CDE0931E-F47C-FC44-97F5-BC1DB89502DE}" srcOrd="7" destOrd="0" presId="urn:microsoft.com/office/officeart/2005/8/layout/matrix1"/>
    <dgm:cxn modelId="{8D5380D1-BE8C-8941-B41D-AF5002F616F3}" type="presParOf" srcId="{2D6D1A23-C856-1644-9179-07EDD9578BE0}" destId="{9524A2F1-183F-0A47-8CAB-88E04D3CFFC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CBCB-D103-B043-BC6E-D4DCC4200C23}">
      <dsp:nvSpPr>
        <dsp:cNvPr id="0" name=""/>
        <dsp:cNvSpPr/>
      </dsp:nvSpPr>
      <dsp:spPr>
        <a:xfrm>
          <a:off x="207247" y="0"/>
          <a:ext cx="3303395" cy="3303395"/>
        </a:xfrm>
        <a:prstGeom prst="ellipse">
          <a:avLst/>
        </a:prstGeom>
        <a:solidFill>
          <a:srgbClr val="92D050"/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Organization Level</a:t>
          </a:r>
        </a:p>
      </dsp:txBody>
      <dsp:txXfrm>
        <a:off x="1397130" y="165169"/>
        <a:ext cx="923629" cy="495509"/>
      </dsp:txXfrm>
    </dsp:sp>
    <dsp:sp modelId="{95BCF6AF-170A-A64E-88DD-411A84E29731}">
      <dsp:nvSpPr>
        <dsp:cNvPr id="0" name=""/>
        <dsp:cNvSpPr/>
      </dsp:nvSpPr>
      <dsp:spPr>
        <a:xfrm>
          <a:off x="610367" y="835573"/>
          <a:ext cx="2537588" cy="2467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Dept / Function Level</a:t>
          </a:r>
        </a:p>
      </dsp:txBody>
      <dsp:txXfrm>
        <a:off x="1435718" y="983643"/>
        <a:ext cx="886887" cy="444207"/>
      </dsp:txXfrm>
    </dsp:sp>
    <dsp:sp modelId="{C997B7C4-FEBB-CE4A-9EF1-1E7EF814E01F}">
      <dsp:nvSpPr>
        <dsp:cNvPr id="0" name=""/>
        <dsp:cNvSpPr/>
      </dsp:nvSpPr>
      <dsp:spPr>
        <a:xfrm>
          <a:off x="873228" y="1563998"/>
          <a:ext cx="1971433" cy="173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Team Level</a:t>
          </a:r>
        </a:p>
      </dsp:txBody>
      <dsp:txXfrm>
        <a:off x="1399601" y="1694453"/>
        <a:ext cx="918687" cy="391364"/>
      </dsp:txXfrm>
    </dsp:sp>
    <dsp:sp modelId="{5FB4C1B4-078B-674B-BE74-C59CF8560BB0}">
      <dsp:nvSpPr>
        <dsp:cNvPr id="0" name=""/>
        <dsp:cNvSpPr/>
      </dsp:nvSpPr>
      <dsp:spPr>
        <a:xfrm>
          <a:off x="1237186" y="2032083"/>
          <a:ext cx="1243516" cy="1241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Individual Level</a:t>
          </a:r>
        </a:p>
      </dsp:txBody>
      <dsp:txXfrm>
        <a:off x="1419295" y="2342453"/>
        <a:ext cx="879299" cy="620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CBCB-D103-B043-BC6E-D4DCC4200C23}">
      <dsp:nvSpPr>
        <dsp:cNvPr id="0" name=""/>
        <dsp:cNvSpPr/>
      </dsp:nvSpPr>
      <dsp:spPr>
        <a:xfrm>
          <a:off x="151981" y="-6405"/>
          <a:ext cx="3444072" cy="344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Organization Level</a:t>
          </a:r>
        </a:p>
      </dsp:txBody>
      <dsp:txXfrm>
        <a:off x="1392536" y="165797"/>
        <a:ext cx="962962" cy="516610"/>
      </dsp:txXfrm>
    </dsp:sp>
    <dsp:sp modelId="{95BCF6AF-170A-A64E-88DD-411A84E29731}">
      <dsp:nvSpPr>
        <dsp:cNvPr id="0" name=""/>
        <dsp:cNvSpPr/>
      </dsp:nvSpPr>
      <dsp:spPr>
        <a:xfrm>
          <a:off x="472307" y="609311"/>
          <a:ext cx="2873788" cy="2780881"/>
        </a:xfrm>
        <a:prstGeom prst="ellipse">
          <a:avLst/>
        </a:prstGeom>
        <a:solidFill>
          <a:srgbClr val="92D050"/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Dept / Function Level</a:t>
          </a:r>
        </a:p>
      </dsp:txBody>
      <dsp:txXfrm>
        <a:off x="1407007" y="776164"/>
        <a:ext cx="1004389" cy="500558"/>
      </dsp:txXfrm>
    </dsp:sp>
    <dsp:sp modelId="{C997B7C4-FEBB-CE4A-9EF1-1E7EF814E01F}">
      <dsp:nvSpPr>
        <dsp:cNvPr id="0" name=""/>
        <dsp:cNvSpPr/>
      </dsp:nvSpPr>
      <dsp:spPr>
        <a:xfrm>
          <a:off x="831930" y="1509467"/>
          <a:ext cx="2043960" cy="1934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Team Level</a:t>
          </a:r>
        </a:p>
      </dsp:txBody>
      <dsp:txXfrm>
        <a:off x="1377668" y="1654563"/>
        <a:ext cx="952485" cy="435285"/>
      </dsp:txXfrm>
    </dsp:sp>
    <dsp:sp modelId="{5FB4C1B4-078B-674B-BE74-C59CF8560BB0}">
      <dsp:nvSpPr>
        <dsp:cNvPr id="0" name=""/>
        <dsp:cNvSpPr/>
      </dsp:nvSpPr>
      <dsp:spPr>
        <a:xfrm>
          <a:off x="1145513" y="2050889"/>
          <a:ext cx="1396722" cy="1383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Individual Level</a:t>
          </a:r>
        </a:p>
      </dsp:txBody>
      <dsp:txXfrm>
        <a:off x="1350058" y="2396674"/>
        <a:ext cx="987632" cy="691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CBCB-D103-B043-BC6E-D4DCC4200C23}">
      <dsp:nvSpPr>
        <dsp:cNvPr id="0" name=""/>
        <dsp:cNvSpPr/>
      </dsp:nvSpPr>
      <dsp:spPr>
        <a:xfrm>
          <a:off x="167053" y="-22545"/>
          <a:ext cx="3504363" cy="3504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Organization Level</a:t>
          </a:r>
        </a:p>
      </dsp:txBody>
      <dsp:txXfrm>
        <a:off x="1429325" y="152672"/>
        <a:ext cx="979819" cy="525654"/>
      </dsp:txXfrm>
    </dsp:sp>
    <dsp:sp modelId="{95BCF6AF-170A-A64E-88DD-411A84E29731}">
      <dsp:nvSpPr>
        <dsp:cNvPr id="0" name=""/>
        <dsp:cNvSpPr/>
      </dsp:nvSpPr>
      <dsp:spPr>
        <a:xfrm>
          <a:off x="492987" y="603950"/>
          <a:ext cx="2924096" cy="2829562"/>
        </a:xfrm>
        <a:prstGeom prst="ellipse">
          <a:avLst/>
        </a:prstGeom>
        <a:solidFill>
          <a:schemeClr val="accent1"/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Dept / Function Level</a:t>
          </a:r>
        </a:p>
      </dsp:txBody>
      <dsp:txXfrm>
        <a:off x="1444049" y="773724"/>
        <a:ext cx="1021971" cy="509321"/>
      </dsp:txXfrm>
    </dsp:sp>
    <dsp:sp modelId="{C997B7C4-FEBB-CE4A-9EF1-1E7EF814E01F}">
      <dsp:nvSpPr>
        <dsp:cNvPr id="0" name=""/>
        <dsp:cNvSpPr/>
      </dsp:nvSpPr>
      <dsp:spPr>
        <a:xfrm>
          <a:off x="789435" y="1334109"/>
          <a:ext cx="2218682" cy="2192799"/>
        </a:xfrm>
        <a:prstGeom prst="ellipse">
          <a:avLst/>
        </a:prstGeom>
        <a:solidFill>
          <a:srgbClr val="92D050"/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Team Level</a:t>
          </a:r>
        </a:p>
      </dsp:txBody>
      <dsp:txXfrm>
        <a:off x="1381823" y="1498569"/>
        <a:ext cx="1033905" cy="493379"/>
      </dsp:txXfrm>
    </dsp:sp>
    <dsp:sp modelId="{5FB4C1B4-078B-674B-BE74-C59CF8560BB0}">
      <dsp:nvSpPr>
        <dsp:cNvPr id="0" name=""/>
        <dsp:cNvSpPr/>
      </dsp:nvSpPr>
      <dsp:spPr>
        <a:xfrm>
          <a:off x="1177978" y="2097010"/>
          <a:ext cx="1421173" cy="1407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Individual Level</a:t>
          </a:r>
        </a:p>
      </dsp:txBody>
      <dsp:txXfrm>
        <a:off x="1386104" y="2448848"/>
        <a:ext cx="1004921" cy="703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CBCB-D103-B043-BC6E-D4DCC4200C23}">
      <dsp:nvSpPr>
        <dsp:cNvPr id="0" name=""/>
        <dsp:cNvSpPr/>
      </dsp:nvSpPr>
      <dsp:spPr>
        <a:xfrm>
          <a:off x="167053" y="-46618"/>
          <a:ext cx="3504363" cy="3504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Organization Level</a:t>
          </a:r>
        </a:p>
      </dsp:txBody>
      <dsp:txXfrm>
        <a:off x="1429325" y="128599"/>
        <a:ext cx="979819" cy="525654"/>
      </dsp:txXfrm>
    </dsp:sp>
    <dsp:sp modelId="{95BCF6AF-170A-A64E-88DD-411A84E29731}">
      <dsp:nvSpPr>
        <dsp:cNvPr id="0" name=""/>
        <dsp:cNvSpPr/>
      </dsp:nvSpPr>
      <dsp:spPr>
        <a:xfrm>
          <a:off x="492987" y="579877"/>
          <a:ext cx="2924096" cy="2829562"/>
        </a:xfrm>
        <a:prstGeom prst="ellipse">
          <a:avLst/>
        </a:prstGeom>
        <a:solidFill>
          <a:schemeClr val="accent1"/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Dept / Function Level</a:t>
          </a:r>
        </a:p>
      </dsp:txBody>
      <dsp:txXfrm>
        <a:off x="1444049" y="749651"/>
        <a:ext cx="1021971" cy="509321"/>
      </dsp:txXfrm>
    </dsp:sp>
    <dsp:sp modelId="{C997B7C4-FEBB-CE4A-9EF1-1E7EF814E01F}">
      <dsp:nvSpPr>
        <dsp:cNvPr id="0" name=""/>
        <dsp:cNvSpPr/>
      </dsp:nvSpPr>
      <dsp:spPr>
        <a:xfrm>
          <a:off x="789435" y="1311563"/>
          <a:ext cx="2218682" cy="2192799"/>
        </a:xfrm>
        <a:prstGeom prst="ellipse">
          <a:avLst/>
        </a:prstGeom>
        <a:solidFill>
          <a:schemeClr val="accent1"/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Team Level</a:t>
          </a:r>
        </a:p>
      </dsp:txBody>
      <dsp:txXfrm>
        <a:off x="1381823" y="1476023"/>
        <a:ext cx="1033905" cy="493379"/>
      </dsp:txXfrm>
    </dsp:sp>
    <dsp:sp modelId="{5FB4C1B4-078B-674B-BE74-C59CF8560BB0}">
      <dsp:nvSpPr>
        <dsp:cNvPr id="0" name=""/>
        <dsp:cNvSpPr/>
      </dsp:nvSpPr>
      <dsp:spPr>
        <a:xfrm>
          <a:off x="1094216" y="1922574"/>
          <a:ext cx="1608796" cy="1588219"/>
        </a:xfrm>
        <a:prstGeom prst="ellipse">
          <a:avLst/>
        </a:prstGeom>
        <a:solidFill>
          <a:srgbClr val="92D050"/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Individual Level</a:t>
          </a:r>
        </a:p>
      </dsp:txBody>
      <dsp:txXfrm>
        <a:off x="1329819" y="2319628"/>
        <a:ext cx="1137591" cy="794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DC184-00CE-354E-A5A8-F8E3FD0B5D5A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Collaborative Days</a:t>
          </a:r>
        </a:p>
      </dsp:txBody>
      <dsp:txXfrm rot="5400000">
        <a:off x="0" y="0"/>
        <a:ext cx="3048000" cy="1524000"/>
      </dsp:txXfrm>
    </dsp:sp>
    <dsp:sp modelId="{59E82055-2380-FE44-8043-9CB5271CE69F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Remote Friendly</a:t>
          </a:r>
        </a:p>
      </dsp:txBody>
      <dsp:txXfrm>
        <a:off x="3048000" y="0"/>
        <a:ext cx="3048000" cy="1524000"/>
      </dsp:txXfrm>
    </dsp:sp>
    <dsp:sp modelId="{49128064-32E3-AC43-AD44-01620CC52599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Flexible Hybrid</a:t>
          </a:r>
        </a:p>
      </dsp:txBody>
      <dsp:txXfrm rot="10800000">
        <a:off x="0" y="2539999"/>
        <a:ext cx="3048000" cy="1524000"/>
      </dsp:txXfrm>
    </dsp:sp>
    <dsp:sp modelId="{96AF0F48-15A2-204F-8C97-C032F2EAC55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Remote First</a:t>
          </a:r>
        </a:p>
      </dsp:txBody>
      <dsp:txXfrm rot="-5400000">
        <a:off x="3048000" y="2539999"/>
        <a:ext cx="3048000" cy="1524000"/>
      </dsp:txXfrm>
    </dsp:sp>
    <dsp:sp modelId="{9524A2F1-183F-0A47-8CAB-88E04D3CFFC1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Fixed Hybrid</a:t>
          </a: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215B7F7-2435-490F-A1FF-75AD9967EFEF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756795D-BDB6-47C8-9A39-0E4E45532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249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0427"/>
            <a:ext cx="7772400" cy="1470025"/>
          </a:xfr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6400800" cy="1143000"/>
          </a:xfrm>
        </p:spPr>
        <p:txBody>
          <a:bodyPr rtlCol="0"/>
          <a:lstStyle>
            <a:lvl1pPr marL="0" lvl="0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931"/>
            <a:ext cx="6186488" cy="5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6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3856-00DA-4238-A75F-94947FB21D3C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53BB-F302-477D-86F3-D8A3BF29B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lvl="0" algn="ctr" rtl="0" eaLnBrk="1" hangingPunct="1"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257175" lvl="0" indent="-257175" algn="l" rtl="0" eaLnBrk="1" hangingPunct="1">
        <a:spcBef>
          <a:spcPct val="20000"/>
        </a:spcBef>
        <a:buFont typeface="Arial"/>
        <a:buChar char="•"/>
        <a:defRPr lang="en-US" sz="2400" dirty="0">
          <a:solidFill>
            <a:schemeClr val="tx1"/>
          </a:solidFill>
          <a:latin typeface="+mn-lt"/>
        </a:defRPr>
      </a:lvl1pPr>
      <a:lvl2pPr marL="557213" lvl="1" indent="-214313" algn="l" rtl="0" eaLnBrk="1" hangingPunct="1">
        <a:spcBef>
          <a:spcPct val="20000"/>
        </a:spcBef>
        <a:buFont typeface="Arial"/>
        <a:buChar char="–"/>
        <a:defRPr lang="en-US" sz="2100" dirty="0">
          <a:solidFill>
            <a:schemeClr val="tx1"/>
          </a:solidFill>
          <a:latin typeface="+mn-lt"/>
        </a:defRPr>
      </a:lvl2pPr>
      <a:lvl3pPr marL="857250" lvl="2" indent="-171450" algn="l" rtl="0" eaLnBrk="1" hangingPunct="1">
        <a:spcBef>
          <a:spcPct val="200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3pPr>
      <a:lvl4pPr marL="1200150" lvl="3" indent="-171450" algn="l" rtl="0" eaLnBrk="1" hangingPunct="1">
        <a:spcBef>
          <a:spcPct val="20000"/>
        </a:spcBef>
        <a:buFont typeface="Arial"/>
        <a:buChar char="–"/>
        <a:defRPr lang="en-US" sz="1500" dirty="0">
          <a:solidFill>
            <a:schemeClr val="tx1"/>
          </a:solidFill>
          <a:latin typeface="+mn-lt"/>
        </a:defRPr>
      </a:lvl4pPr>
      <a:lvl5pPr marL="1543050" lvl="4" indent="-171450" algn="l" rtl="0" eaLnBrk="1" hangingPunct="1">
        <a:spcBef>
          <a:spcPct val="20000"/>
        </a:spcBef>
        <a:buFont typeface="Arial"/>
        <a:buChar char="»"/>
        <a:defRPr lang="en-US" sz="1500" dirty="0">
          <a:solidFill>
            <a:schemeClr val="tx1"/>
          </a:solidFill>
          <a:latin typeface="+mn-lt"/>
        </a:defRPr>
      </a:lvl5pPr>
      <a:lvl6pPr marL="1885950" lvl="5" indent="-171450" algn="l" rtl="0" eaLnBrk="1" hangingPunct="1">
        <a:spcBef>
          <a:spcPct val="20000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6pPr>
      <a:lvl7pPr marL="2228850" lvl="6" indent="-171450" algn="l" rtl="0" eaLnBrk="1" hangingPunct="1">
        <a:spcBef>
          <a:spcPct val="20000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7pPr>
      <a:lvl8pPr marL="2571750" lvl="7" indent="-171450" algn="l" rtl="0" eaLnBrk="1" hangingPunct="1">
        <a:spcBef>
          <a:spcPct val="20000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8pPr>
      <a:lvl9pPr marL="2914650" lvl="8" indent="-171450" algn="l" rtl="0" eaLnBrk="1" hangingPunct="1">
        <a:spcBef>
          <a:spcPct val="20000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9pPr>
    </p:bodyStyle>
    <p:otherStyle>
      <a:lvl1pPr marL="0" lvl="0" algn="l" rtl="0" eaLnBrk="1" hangingPunct="1">
        <a:defRPr lang="en-US" sz="1350" dirty="0">
          <a:solidFill>
            <a:schemeClr val="tx1"/>
          </a:solidFill>
          <a:latin typeface="+mn-lt"/>
        </a:defRPr>
      </a:lvl1pPr>
      <a:lvl2pPr marL="342900" lvl="1" algn="l" rtl="0" eaLnBrk="1" hangingPunct="1">
        <a:defRPr lang="en-US" sz="1350" dirty="0">
          <a:solidFill>
            <a:schemeClr val="tx1"/>
          </a:solidFill>
          <a:latin typeface="+mn-lt"/>
        </a:defRPr>
      </a:lvl2pPr>
      <a:lvl3pPr marL="685800" lvl="2" algn="l" rtl="0" eaLnBrk="1" hangingPunct="1">
        <a:defRPr lang="en-US" sz="1350" dirty="0">
          <a:solidFill>
            <a:schemeClr val="tx1"/>
          </a:solidFill>
          <a:latin typeface="+mn-lt"/>
        </a:defRPr>
      </a:lvl3pPr>
      <a:lvl4pPr marL="1028700" lvl="3" algn="l" rtl="0" eaLnBrk="1" hangingPunct="1">
        <a:defRPr lang="en-US" sz="1350" dirty="0">
          <a:solidFill>
            <a:schemeClr val="tx1"/>
          </a:solidFill>
          <a:latin typeface="+mn-lt"/>
        </a:defRPr>
      </a:lvl4pPr>
      <a:lvl5pPr marL="1371600" lvl="4" algn="l" rtl="0" eaLnBrk="1" hangingPunct="1">
        <a:defRPr lang="en-US" sz="1350" dirty="0">
          <a:solidFill>
            <a:schemeClr val="tx1"/>
          </a:solidFill>
          <a:latin typeface="+mn-lt"/>
        </a:defRPr>
      </a:lvl5pPr>
      <a:lvl6pPr marL="1714500" lvl="5" algn="l" rtl="0" eaLnBrk="1" hangingPunct="1">
        <a:defRPr lang="en-US" sz="1350" dirty="0">
          <a:solidFill>
            <a:schemeClr val="tx1"/>
          </a:solidFill>
          <a:latin typeface="+mn-lt"/>
        </a:defRPr>
      </a:lvl6pPr>
      <a:lvl7pPr marL="2057400" lvl="6" algn="l" rtl="0" eaLnBrk="1" hangingPunct="1">
        <a:defRPr lang="en-US" sz="1350" dirty="0">
          <a:solidFill>
            <a:schemeClr val="tx1"/>
          </a:solidFill>
          <a:latin typeface="+mn-lt"/>
        </a:defRPr>
      </a:lvl7pPr>
      <a:lvl8pPr marL="2400300" lvl="7" algn="l" rtl="0" eaLnBrk="1" hangingPunct="1">
        <a:defRPr lang="en-US" sz="1350" dirty="0">
          <a:solidFill>
            <a:schemeClr val="tx1"/>
          </a:solidFill>
          <a:latin typeface="+mn-lt"/>
        </a:defRPr>
      </a:lvl8pPr>
      <a:lvl9pPr marL="2743200" lvl="8" algn="l" rtl="0" eaLnBrk="1" hangingPunct="1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arrons.com/articles/ive-been-studying-work-from-home-for-years-heres-whats-coming-51641330825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961"/>
            <a:ext cx="8229600" cy="516722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      </a:t>
            </a:r>
            <a:r>
              <a:rPr lang="en-US" sz="3600" dirty="0" smtClean="0"/>
              <a:t>1</a:t>
            </a:r>
            <a:r>
              <a:rPr lang="en-US" sz="2800" dirty="0" smtClean="0"/>
              <a:t>.   </a:t>
            </a:r>
            <a:r>
              <a:rPr lang="en-US" sz="3600" dirty="0" smtClean="0"/>
              <a:t>Are </a:t>
            </a:r>
            <a:r>
              <a:rPr lang="en-US" sz="3600" dirty="0"/>
              <a:t>employees more productive when working from </a:t>
            </a:r>
            <a:r>
              <a:rPr lang="en-US" sz="3600" dirty="0" smtClean="0"/>
              <a:t>home or </a:t>
            </a:r>
            <a:r>
              <a:rPr lang="en-US" sz="3600" dirty="0"/>
              <a:t>working </a:t>
            </a:r>
            <a:r>
              <a:rPr lang="en-US" sz="3600" dirty="0" smtClean="0"/>
              <a:t>in an ONSITE /IN OFFICE setting?</a:t>
            </a:r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3600" dirty="0" smtClean="0"/>
              <a:t>      2.  What </a:t>
            </a:r>
            <a:r>
              <a:rPr lang="en-US" sz="3600" dirty="0"/>
              <a:t>is the impact of Work Arrangement on Employee Productivity</a:t>
            </a:r>
            <a:r>
              <a:rPr lang="en-US" sz="3600" dirty="0" smtClean="0"/>
              <a:t>?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428041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 </a:t>
            </a:r>
            <a:r>
              <a:rPr lang="en-US" sz="3600" dirty="0"/>
              <a:t>3.  What </a:t>
            </a:r>
            <a:r>
              <a:rPr lang="en-US" sz="3600" dirty="0" smtClean="0"/>
              <a:t>is </a:t>
            </a:r>
            <a:r>
              <a:rPr lang="en-US" sz="3600" dirty="0"/>
              <a:t>the impact of Behavioral Factors, Organizational Factors, and Job Content on Productivity</a:t>
            </a:r>
            <a:r>
              <a:rPr lang="en-US" sz="3600" dirty="0" smtClean="0"/>
              <a:t>?</a:t>
            </a:r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3600" dirty="0"/>
              <a:t>     4.  Do employees’ Demographic profiles affect the relationship between Work Arrangement and Productivity?</a:t>
            </a:r>
          </a:p>
        </p:txBody>
      </p:sp>
    </p:spTree>
    <p:extLst>
      <p:ext uri="{BB962C8B-B14F-4D97-AF65-F5344CB8AC3E}">
        <p14:creationId xmlns:p14="http://schemas.microsoft.com/office/powerpoint/2010/main" val="51161498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299675"/>
              </p:ext>
            </p:extLst>
          </p:nvPr>
        </p:nvGraphicFramePr>
        <p:xfrm>
          <a:off x="1217613" y="1522413"/>
          <a:ext cx="6425391" cy="3843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5391">
                  <a:extLst>
                    <a:ext uri="{9D8B030D-6E8A-4147-A177-3AD203B41FA5}">
                      <a16:colId xmlns:a16="http://schemas.microsoft.com/office/drawing/2014/main" val="1153753573"/>
                    </a:ext>
                  </a:extLst>
                </a:gridCol>
              </a:tblGrid>
              <a:tr h="3843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69870" algn="l"/>
                        </a:tabLst>
                      </a:pPr>
                      <a:r>
                        <a:rPr lang="en-US" sz="700" dirty="0">
                          <a:effectLst/>
                        </a:rPr>
                        <a:t/>
                      </a:r>
                      <a:br>
                        <a:rPr lang="en-US" sz="700" dirty="0">
                          <a:effectLst/>
                        </a:rPr>
                      </a:br>
                      <a:r>
                        <a:rPr lang="en-US" sz="700" dirty="0">
                          <a:effectLst/>
                        </a:rPr>
                        <a:t>	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 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6" marR="41726" marT="0" marB="0"/>
                </a:tc>
                <a:extLst>
                  <a:ext uri="{0D108BD9-81ED-4DB2-BD59-A6C34878D82A}">
                    <a16:rowId xmlns:a16="http://schemas.microsoft.com/office/drawing/2014/main" val="643518577"/>
                  </a:ext>
                </a:extLst>
              </a:tr>
            </a:tbl>
          </a:graphicData>
        </a:graphic>
      </p:graphicFrame>
      <p:sp>
        <p:nvSpPr>
          <p:cNvPr id="19" name="Text Box 4"/>
          <p:cNvSpPr txBox="1"/>
          <p:nvPr/>
        </p:nvSpPr>
        <p:spPr>
          <a:xfrm>
            <a:off x="1787229" y="2793076"/>
            <a:ext cx="1948327" cy="103280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Arrangement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WORK-FROM-HOME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OFFICE/ONSITE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/>
          <p:nvPr/>
        </p:nvSpPr>
        <p:spPr>
          <a:xfrm>
            <a:off x="3812875" y="1900239"/>
            <a:ext cx="2122099" cy="4881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 Profile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/>
          <p:nvPr/>
        </p:nvSpPr>
        <p:spPr>
          <a:xfrm>
            <a:off x="3869516" y="3825883"/>
            <a:ext cx="2065458" cy="17353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 Factors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Content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 Box 8"/>
          <p:cNvSpPr txBox="1"/>
          <p:nvPr/>
        </p:nvSpPr>
        <p:spPr>
          <a:xfrm>
            <a:off x="6159260" y="2890031"/>
            <a:ext cx="1363758" cy="85383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588125" y="4521200"/>
            <a:ext cx="519113" cy="844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217613" y="1522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90864" y="3316779"/>
            <a:ext cx="2468397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46073" y="2388381"/>
            <a:ext cx="2670" cy="903459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2742235" y="3777113"/>
            <a:ext cx="1128831" cy="944514"/>
          </a:xfrm>
          <a:prstGeom prst="bentConnector3">
            <a:avLst>
              <a:gd name="adj1" fmla="val -75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 flipH="1" flipV="1">
            <a:off x="5889725" y="3822362"/>
            <a:ext cx="944514" cy="854016"/>
          </a:xfrm>
          <a:prstGeom prst="bentConnector3">
            <a:avLst>
              <a:gd name="adj1" fmla="val -3687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46998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5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Definition of Terms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/>
              <a:t>WFH/ TELECOMMUTING </a:t>
            </a:r>
            <a:endParaRPr lang="en-US" sz="72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 smtClean="0"/>
              <a:t>Employee </a:t>
            </a:r>
            <a:r>
              <a:rPr lang="en-US" sz="8000" b="1" dirty="0"/>
              <a:t>works outside of the employer's office, in an alternative </a:t>
            </a:r>
            <a:r>
              <a:rPr lang="en-US" sz="8000" b="1" dirty="0" smtClean="0"/>
              <a:t>workplace;  </a:t>
            </a:r>
            <a:r>
              <a:rPr lang="en-US" sz="8000" b="1" dirty="0"/>
              <a:t>Work is conducted with the use of electronic </a:t>
            </a:r>
            <a:r>
              <a:rPr lang="en-US" sz="8000" b="1" dirty="0" smtClean="0"/>
              <a:t>devices</a:t>
            </a:r>
            <a:r>
              <a:rPr lang="en-US" sz="8000" b="1" dirty="0"/>
              <a:t>, the internet, </a:t>
            </a:r>
            <a:r>
              <a:rPr lang="en-US" sz="8000" b="1" dirty="0" smtClean="0"/>
              <a:t> etc.  </a:t>
            </a:r>
            <a:r>
              <a:rPr lang="en-US" sz="8000" b="1" dirty="0"/>
              <a:t>(</a:t>
            </a:r>
            <a:r>
              <a:rPr lang="en-US" sz="8000" b="1" dirty="0" smtClean="0"/>
              <a:t>R A </a:t>
            </a:r>
            <a:r>
              <a:rPr lang="en-US" sz="8000" b="1" dirty="0"/>
              <a:t>11165, the Telecommuting Act, 2018). </a:t>
            </a:r>
            <a:endParaRPr lang="en-US" sz="8000" b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7030A0"/>
                </a:solidFill>
              </a:rPr>
              <a:t>IN-OFFICE</a:t>
            </a:r>
            <a:r>
              <a:rPr lang="en-US" sz="7200" b="1" dirty="0">
                <a:solidFill>
                  <a:srgbClr val="7030A0"/>
                </a:solidFill>
              </a:rPr>
              <a:t>/ ONSITE </a:t>
            </a:r>
            <a:endParaRPr lang="en-US" sz="72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 smtClean="0">
                <a:solidFill>
                  <a:srgbClr val="7030A0"/>
                </a:solidFill>
              </a:rPr>
              <a:t>Work is conducted </a:t>
            </a:r>
            <a:r>
              <a:rPr lang="en-US" sz="8000" b="1" dirty="0">
                <a:solidFill>
                  <a:srgbClr val="7030A0"/>
                </a:solidFill>
              </a:rPr>
              <a:t>in the organization’s office building or location and employees conduct their work primarily face-to-face.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HYBRID 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Work is conducted </a:t>
            </a: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</a:rPr>
              <a:t>through both In-Office and Work From Home</a:t>
            </a:r>
          </a:p>
          <a:p>
            <a:pPr marL="0" indent="0" algn="ctr">
              <a:buNone/>
            </a:pPr>
            <a:endParaRPr lang="en-US" sz="8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7200" dirty="0"/>
          </a:p>
          <a:p>
            <a:pPr marL="0" indent="0">
              <a:buNone/>
            </a:pPr>
            <a:endParaRPr lang="en-US" sz="7200" b="1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6902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/>
              <a:t>                                               </a:t>
            </a:r>
            <a:r>
              <a:rPr lang="en-US" sz="8000" b="1" dirty="0" smtClean="0"/>
              <a:t>PRODUCTIVITY</a:t>
            </a:r>
          </a:p>
          <a:p>
            <a:pPr marL="0" indent="0">
              <a:buNone/>
            </a:pP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b="1" dirty="0" smtClean="0"/>
              <a:t>Efficiency:   </a:t>
            </a:r>
            <a:r>
              <a:rPr lang="en-US" sz="8000" b="1" dirty="0"/>
              <a:t>level and quality of services obtained from a given </a:t>
            </a:r>
            <a:r>
              <a:rPr lang="en-US" sz="8000" b="1" dirty="0" smtClean="0"/>
              <a:t>amount</a:t>
            </a:r>
          </a:p>
          <a:p>
            <a:pPr marL="0" indent="0">
              <a:buNone/>
            </a:pPr>
            <a:r>
              <a:rPr lang="en-US" sz="8000" b="1" dirty="0" smtClean="0"/>
              <a:t>                                            of resources;  Output </a:t>
            </a:r>
            <a:r>
              <a:rPr lang="en-US" sz="8000" b="1" dirty="0"/>
              <a:t>: Input ratio </a:t>
            </a:r>
          </a:p>
          <a:p>
            <a:pPr marL="0" lvl="0" indent="0">
              <a:buNone/>
            </a:pPr>
            <a:r>
              <a:rPr lang="en-US" sz="8000" b="1" dirty="0" smtClean="0"/>
              <a:t>                         Services </a:t>
            </a:r>
            <a:r>
              <a:rPr lang="en-US" sz="8000" b="1" dirty="0"/>
              <a:t>completed per time </a:t>
            </a:r>
            <a:r>
              <a:rPr lang="en-US" sz="8000" b="1" dirty="0" smtClean="0"/>
              <a:t>period</a:t>
            </a:r>
          </a:p>
          <a:p>
            <a:pPr marL="0" lvl="0" indent="0">
              <a:buNone/>
            </a:pPr>
            <a:r>
              <a:rPr lang="en-US" sz="8000" b="1" dirty="0"/>
              <a:t> </a:t>
            </a:r>
            <a:r>
              <a:rPr lang="en-US" sz="8000" b="1" dirty="0" smtClean="0"/>
              <a:t>                        Value </a:t>
            </a:r>
            <a:r>
              <a:rPr lang="en-US" sz="8000" b="1" dirty="0"/>
              <a:t>of Output : Cost of Input</a:t>
            </a:r>
          </a:p>
          <a:p>
            <a:pPr marL="0" indent="0">
              <a:buNone/>
            </a:pPr>
            <a:endParaRPr lang="en-US" sz="8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Effectiveness :  extent </a:t>
            </a: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</a:rPr>
              <a:t>to which provider meets the 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needs/demands  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of  stakeholders </a:t>
            </a: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</a:rPr>
              <a:t>or 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customers (Goals, KPIs)</a:t>
            </a:r>
            <a:endParaRPr lang="en-US" sz="8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Performance evaluation self-assessment &amp; assessment by 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supervisor 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Customer service surveys;  Organization Climate Surveys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Student Achievement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endParaRPr lang="en-US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039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b="1" dirty="0" smtClean="0"/>
              <a:t>Demographic/Work </a:t>
            </a:r>
            <a:r>
              <a:rPr lang="en-US" b="1" dirty="0"/>
              <a:t>Profile: </a:t>
            </a:r>
            <a:r>
              <a:rPr lang="en-US" b="1" dirty="0" smtClean="0"/>
              <a:t>  </a:t>
            </a:r>
            <a:r>
              <a:rPr lang="en-US" dirty="0" smtClean="0"/>
              <a:t>Age</a:t>
            </a:r>
            <a:r>
              <a:rPr lang="en-US" dirty="0"/>
              <a:t>, Sex, </a:t>
            </a:r>
            <a:r>
              <a:rPr lang="en-US" dirty="0" smtClean="0"/>
              <a:t>Dependents</a:t>
            </a:r>
            <a:r>
              <a:rPr lang="en-US" dirty="0"/>
              <a:t>, Length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Employment, Current Work Arrangement, Job Role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Behavioral Factors: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Employee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Engagement, Motivation,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Satisfaction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Organizational Factors</a:t>
            </a:r>
            <a:r>
              <a:rPr lang="en-US" b="1" dirty="0" smtClean="0">
                <a:solidFill>
                  <a:srgbClr val="7030A0"/>
                </a:solidFill>
              </a:rPr>
              <a:t>:   </a:t>
            </a:r>
            <a:r>
              <a:rPr lang="en-US" b="1" dirty="0">
                <a:solidFill>
                  <a:srgbClr val="7030A0"/>
                </a:solidFill>
              </a:rPr>
              <a:t>Workplace </a:t>
            </a:r>
            <a:r>
              <a:rPr lang="en-US" b="1" dirty="0" smtClean="0">
                <a:solidFill>
                  <a:srgbClr val="7030A0"/>
                </a:solidFill>
              </a:rPr>
              <a:t>environment, distractions</a:t>
            </a:r>
            <a:r>
              <a:rPr lang="en-US" b="1" dirty="0">
                <a:solidFill>
                  <a:srgbClr val="7030A0"/>
                </a:solidFill>
              </a:rPr>
              <a:t>, sufficient material resources</a:t>
            </a:r>
            <a:r>
              <a:rPr lang="en-US" b="1" dirty="0" smtClean="0">
                <a:solidFill>
                  <a:srgbClr val="7030A0"/>
                </a:solidFill>
              </a:rPr>
              <a:t>,  nature </a:t>
            </a:r>
            <a:r>
              <a:rPr lang="en-US" b="1" dirty="0">
                <a:solidFill>
                  <a:srgbClr val="7030A0"/>
                </a:solidFill>
              </a:rPr>
              <a:t>of supervision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Job Content: </a:t>
            </a:r>
            <a:r>
              <a:rPr lang="en-US" b="1" dirty="0" smtClean="0">
                <a:solidFill>
                  <a:srgbClr val="002060"/>
                </a:solidFill>
              </a:rPr>
              <a:t>  Role </a:t>
            </a:r>
            <a:r>
              <a:rPr lang="en-US" b="1" dirty="0">
                <a:solidFill>
                  <a:srgbClr val="002060"/>
                </a:solidFill>
              </a:rPr>
              <a:t>clarity, opportunity for skill development, support/feedback, meaningfulness of job, autonomy</a:t>
            </a:r>
          </a:p>
          <a:p>
            <a:pPr marL="0" lv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3426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Sample Size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:  1000+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Data collection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: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    Questionnaires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en-US" sz="2800" b="1" dirty="0" smtClean="0">
                <a:solidFill>
                  <a:srgbClr val="C00000"/>
                </a:solidFill>
              </a:rPr>
              <a:t>Organizational metrics – Productivity  measures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Quantitative Analysis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:  Descriptive and Inferential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             Statistics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Qualitative Analysis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:  Thematic Analysis of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responses to open ended questions  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036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26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                                           </a:t>
            </a:r>
            <a:r>
              <a:rPr lang="en-US" sz="4000" b="1" dirty="0" smtClean="0"/>
              <a:t>FINDINGS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5815206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  - Current Work Arrangement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971"/>
            <a:ext cx="8229600" cy="490419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Academe                                                    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            </a:t>
            </a:r>
            <a:r>
              <a:rPr lang="en-US" u="sng" dirty="0" smtClean="0"/>
              <a:t>Employees</a:t>
            </a:r>
            <a:r>
              <a:rPr lang="en-US" dirty="0" smtClean="0"/>
              <a:t>                   </a:t>
            </a:r>
            <a:r>
              <a:rPr lang="en-US" b="1" u="sng" dirty="0" smtClean="0"/>
              <a:t>Management</a:t>
            </a:r>
            <a:endParaRPr lang="en-US" b="1" u="sng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             </a:t>
            </a:r>
            <a:r>
              <a:rPr lang="en-US" dirty="0"/>
              <a:t>WFH </a:t>
            </a:r>
            <a:r>
              <a:rPr lang="en-US" dirty="0" smtClean="0"/>
              <a:t>            7.3%                                 3%</a:t>
            </a:r>
          </a:p>
          <a:p>
            <a:pPr marL="0" indent="0">
              <a:buNone/>
            </a:pPr>
            <a:r>
              <a:rPr lang="en-US" dirty="0" smtClean="0"/>
              <a:t>             ONSITE           92.7%                                97%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     Government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                      </a:t>
            </a:r>
            <a:r>
              <a:rPr lang="en-US" u="sng" dirty="0" smtClean="0">
                <a:solidFill>
                  <a:srgbClr val="7030A0"/>
                </a:solidFill>
              </a:rPr>
              <a:t>Employees</a:t>
            </a:r>
            <a:r>
              <a:rPr lang="en-US" dirty="0" smtClean="0">
                <a:solidFill>
                  <a:srgbClr val="7030A0"/>
                </a:solidFill>
              </a:rPr>
              <a:t>                  </a:t>
            </a:r>
            <a:r>
              <a:rPr lang="en-US" u="sng" dirty="0" smtClean="0">
                <a:solidFill>
                  <a:srgbClr val="7030A0"/>
                </a:solidFill>
              </a:rPr>
              <a:t>Management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             WFH              --                            </a:t>
            </a:r>
            <a:r>
              <a:rPr lang="en-US" dirty="0" smtClean="0">
                <a:solidFill>
                  <a:srgbClr val="7030A0"/>
                </a:solidFill>
              </a:rPr>
              <a:t>             </a:t>
            </a:r>
            <a:r>
              <a:rPr lang="en-US" dirty="0" smtClean="0">
                <a:solidFill>
                  <a:srgbClr val="7030A0"/>
                </a:solidFill>
              </a:rPr>
              <a:t>--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         ONSITE          </a:t>
            </a:r>
            <a:r>
              <a:rPr lang="en-US" b="1" dirty="0" smtClean="0">
                <a:solidFill>
                  <a:srgbClr val="7030A0"/>
                </a:solidFill>
              </a:rPr>
              <a:t>53%</a:t>
            </a:r>
            <a:r>
              <a:rPr lang="en-US" dirty="0" smtClean="0">
                <a:solidFill>
                  <a:srgbClr val="7030A0"/>
                </a:solidFill>
              </a:rPr>
              <a:t>                        </a:t>
            </a:r>
            <a:r>
              <a:rPr lang="en-US" dirty="0" smtClean="0">
                <a:solidFill>
                  <a:srgbClr val="7030A0"/>
                </a:solidFill>
              </a:rPr>
              <a:t>               </a:t>
            </a:r>
            <a:r>
              <a:rPr lang="en-US" dirty="0" smtClean="0">
                <a:solidFill>
                  <a:srgbClr val="7030A0"/>
                </a:solidFill>
              </a:rPr>
              <a:t>31%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          </a:t>
            </a:r>
            <a:r>
              <a:rPr lang="en-US" dirty="0" smtClean="0">
                <a:solidFill>
                  <a:srgbClr val="7030A0"/>
                </a:solidFill>
              </a:rPr>
              <a:t>   HYBRID          47%                           </a:t>
            </a:r>
            <a:r>
              <a:rPr lang="en-US" dirty="0" smtClean="0">
                <a:solidFill>
                  <a:srgbClr val="7030A0"/>
                </a:solidFill>
              </a:rPr>
              <a:t>            </a:t>
            </a:r>
            <a:r>
              <a:rPr lang="en-US" b="1" dirty="0" smtClean="0">
                <a:solidFill>
                  <a:srgbClr val="7030A0"/>
                </a:solidFill>
              </a:rPr>
              <a:t>69%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1814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2 -  Work Arrangement Preference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095"/>
            <a:ext cx="8229600" cy="49540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sz="2600" b="1" dirty="0" smtClean="0"/>
              <a:t>Academe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                        </a:t>
            </a:r>
            <a:r>
              <a:rPr lang="en-US" b="1" dirty="0" smtClean="0"/>
              <a:t>Subordinates </a:t>
            </a:r>
            <a:r>
              <a:rPr lang="en-US" b="1" dirty="0"/>
              <a:t>according to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dirty="0" smtClean="0"/>
              <a:t>                </a:t>
            </a:r>
            <a:r>
              <a:rPr lang="en-US" b="1" u="sng" dirty="0"/>
              <a:t>Employees</a:t>
            </a:r>
            <a:r>
              <a:rPr lang="en-US" b="1" dirty="0"/>
              <a:t>      </a:t>
            </a:r>
            <a:r>
              <a:rPr lang="en-US" b="1" dirty="0" smtClean="0"/>
              <a:t>   </a:t>
            </a:r>
            <a:r>
              <a:rPr lang="en-US" dirty="0" smtClean="0"/>
              <a:t>           </a:t>
            </a:r>
            <a:r>
              <a:rPr lang="en-US" b="1" u="sng" dirty="0"/>
              <a:t>Management</a:t>
            </a:r>
          </a:p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dirty="0" smtClean="0"/>
              <a:t>WFH              14.7%                    </a:t>
            </a:r>
            <a:r>
              <a:rPr lang="en-US" dirty="0" smtClean="0"/>
              <a:t>             </a:t>
            </a:r>
            <a:r>
              <a:rPr lang="en-US" dirty="0" smtClean="0"/>
              <a:t>7%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smtClean="0"/>
              <a:t>ONSITE             58%                   </a:t>
            </a:r>
            <a:r>
              <a:rPr lang="en-US" dirty="0" smtClean="0"/>
              <a:t>               </a:t>
            </a:r>
            <a:r>
              <a:rPr lang="en-US" dirty="0" smtClean="0"/>
              <a:t>61%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Hybrid              27%                            </a:t>
            </a:r>
            <a:r>
              <a:rPr lang="en-US" dirty="0" smtClean="0"/>
              <a:t>      </a:t>
            </a:r>
            <a:r>
              <a:rPr lang="en-US" dirty="0" smtClean="0"/>
              <a:t>32%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                       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        </a:t>
            </a:r>
            <a:r>
              <a:rPr lang="en-US" sz="2600" b="1" dirty="0" smtClean="0">
                <a:solidFill>
                  <a:srgbClr val="7030A0"/>
                </a:solidFill>
              </a:rPr>
              <a:t>Government      </a:t>
            </a:r>
            <a:r>
              <a:rPr lang="en-US" b="1" dirty="0" smtClean="0">
                <a:solidFill>
                  <a:srgbClr val="7030A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                                           Subordinates </a:t>
            </a:r>
            <a:r>
              <a:rPr lang="en-US" b="1" dirty="0">
                <a:solidFill>
                  <a:srgbClr val="7030A0"/>
                </a:solidFill>
              </a:rPr>
              <a:t>according to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                                 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u="sng" dirty="0">
                <a:solidFill>
                  <a:srgbClr val="7030A0"/>
                </a:solidFill>
              </a:rPr>
              <a:t>Employees</a:t>
            </a:r>
            <a:r>
              <a:rPr lang="en-US" b="1" dirty="0">
                <a:solidFill>
                  <a:srgbClr val="7030A0"/>
                </a:solidFill>
              </a:rPr>
              <a:t>             </a:t>
            </a:r>
            <a:r>
              <a:rPr lang="en-US" b="1" dirty="0" smtClean="0">
                <a:solidFill>
                  <a:srgbClr val="7030A0"/>
                </a:solidFill>
              </a:rPr>
              <a:t>        </a:t>
            </a:r>
            <a:r>
              <a:rPr lang="en-US" b="1" u="sng" dirty="0">
                <a:solidFill>
                  <a:srgbClr val="7030A0"/>
                </a:solidFill>
              </a:rPr>
              <a:t>Management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                   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WFH           </a:t>
            </a:r>
            <a:r>
              <a:rPr lang="en-US" dirty="0" smtClean="0">
                <a:solidFill>
                  <a:srgbClr val="7030A0"/>
                </a:solidFill>
              </a:rPr>
              <a:t>    11%                         </a:t>
            </a:r>
            <a:r>
              <a:rPr lang="en-US" dirty="0" smtClean="0">
                <a:solidFill>
                  <a:srgbClr val="7030A0"/>
                </a:solidFill>
              </a:rPr>
              <a:t>          </a:t>
            </a:r>
            <a:r>
              <a:rPr lang="en-US" dirty="0" smtClean="0">
                <a:solidFill>
                  <a:srgbClr val="7030A0"/>
                </a:solidFill>
              </a:rPr>
              <a:t>---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                   </a:t>
            </a:r>
            <a:r>
              <a:rPr lang="en-US" dirty="0" smtClean="0">
                <a:solidFill>
                  <a:srgbClr val="7030A0"/>
                </a:solidFill>
              </a:rPr>
              <a:t>ONSITE             23.5%                    </a:t>
            </a:r>
            <a:r>
              <a:rPr lang="en-US" dirty="0" smtClean="0">
                <a:solidFill>
                  <a:srgbClr val="7030A0"/>
                </a:solidFill>
              </a:rPr>
              <a:t>         </a:t>
            </a:r>
            <a:r>
              <a:rPr lang="en-US" dirty="0" smtClean="0">
                <a:solidFill>
                  <a:srgbClr val="7030A0"/>
                </a:solidFill>
              </a:rPr>
              <a:t>23%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                   </a:t>
            </a:r>
            <a:r>
              <a:rPr lang="en-US" dirty="0" smtClean="0">
                <a:solidFill>
                  <a:srgbClr val="7030A0"/>
                </a:solidFill>
              </a:rPr>
              <a:t>HYBRID            </a:t>
            </a:r>
            <a:r>
              <a:rPr lang="en-US" b="1" dirty="0" smtClean="0">
                <a:solidFill>
                  <a:srgbClr val="7030A0"/>
                </a:solidFill>
              </a:rPr>
              <a:t>66%</a:t>
            </a:r>
            <a:r>
              <a:rPr lang="en-US" dirty="0" smtClean="0">
                <a:solidFill>
                  <a:srgbClr val="7030A0"/>
                </a:solidFill>
              </a:rPr>
              <a:t>                       </a:t>
            </a:r>
            <a:r>
              <a:rPr lang="en-US" dirty="0" smtClean="0">
                <a:solidFill>
                  <a:srgbClr val="7030A0"/>
                </a:solidFill>
              </a:rPr>
              <a:t>          </a:t>
            </a:r>
            <a:r>
              <a:rPr lang="en-US" b="1" dirty="0" smtClean="0">
                <a:solidFill>
                  <a:srgbClr val="7030A0"/>
                </a:solidFill>
              </a:rPr>
              <a:t>77%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8031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dirty="0" smtClean="0"/>
              <a:t>What </a:t>
            </a:r>
            <a:r>
              <a:rPr lang="en-US" dirty="0"/>
              <a:t>Work Arrangements are Best for </a:t>
            </a:r>
            <a:r>
              <a:rPr lang="en-US" dirty="0" smtClean="0"/>
              <a:t>Productivity:</a:t>
            </a:r>
            <a:r>
              <a:rPr lang="en-US" dirty="0"/>
              <a:t> </a:t>
            </a:r>
            <a:r>
              <a:rPr lang="en-US" dirty="0" smtClean="0"/>
              <a:t> Work </a:t>
            </a:r>
            <a:r>
              <a:rPr lang="en-US" dirty="0"/>
              <a:t>from Home, Hybrid, or </a:t>
            </a:r>
            <a:r>
              <a:rPr lang="en-US" dirty="0" smtClean="0"/>
              <a:t>Onsite/In Office?</a:t>
            </a:r>
            <a:r>
              <a:rPr lang="en-US" dirty="0"/>
              <a:t>  </a:t>
            </a:r>
            <a:br>
              <a:rPr lang="en-US" dirty="0"/>
            </a:br>
            <a:r>
              <a:rPr lang="en-US" sz="2400" b="1" dirty="0" smtClean="0"/>
              <a:t>           </a:t>
            </a:r>
            <a:br>
              <a:rPr lang="en-US" sz="2400" b="1" dirty="0" smtClean="0"/>
            </a:br>
            <a:r>
              <a:rPr lang="en-US" sz="2400" b="1" dirty="0" smtClean="0"/>
              <a:t>  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Melva </a:t>
            </a:r>
            <a:r>
              <a:rPr lang="en-US" dirty="0" smtClean="0"/>
              <a:t>M. Diamante, D.B.A.</a:t>
            </a:r>
          </a:p>
          <a:p>
            <a:r>
              <a:rPr lang="en-US" dirty="0" smtClean="0"/>
              <a:t>Daniel W. </a:t>
            </a:r>
            <a:r>
              <a:rPr lang="en-US" dirty="0" smtClean="0"/>
              <a:t>Steel</a:t>
            </a:r>
          </a:p>
          <a:p>
            <a:endParaRPr lang="en-US" dirty="0"/>
          </a:p>
          <a:p>
            <a:r>
              <a:rPr lang="en-US" dirty="0" smtClean="0"/>
              <a:t>November 11,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757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Preference for </a:t>
            </a:r>
            <a:r>
              <a:rPr lang="en-US" b="1" dirty="0" smtClean="0"/>
              <a:t>Work From Home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</a:t>
            </a:r>
            <a:r>
              <a:rPr lang="en-US" sz="3200" dirty="0" smtClean="0">
                <a:solidFill>
                  <a:srgbClr val="7030A0"/>
                </a:solidFill>
              </a:rPr>
              <a:t>Top Five </a:t>
            </a:r>
            <a:r>
              <a:rPr lang="en-US" sz="3200" dirty="0" smtClean="0">
                <a:solidFill>
                  <a:srgbClr val="7030A0"/>
                </a:solidFill>
              </a:rPr>
              <a:t>Responses**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  </a:t>
            </a:r>
            <a:r>
              <a:rPr lang="en-US" sz="3200" dirty="0" smtClean="0"/>
              <a:t>1</a:t>
            </a:r>
            <a:r>
              <a:rPr lang="en-US" sz="3200" dirty="0"/>
              <a:t>.     Avoid commute </a:t>
            </a:r>
          </a:p>
          <a:p>
            <a:pPr marL="0" indent="0">
              <a:buNone/>
            </a:pPr>
            <a:r>
              <a:rPr lang="en-US" sz="3200" dirty="0"/>
              <a:t>   2.    Health </a:t>
            </a:r>
          </a:p>
          <a:p>
            <a:pPr marL="0" indent="0">
              <a:buNone/>
            </a:pPr>
            <a:r>
              <a:rPr lang="en-US" sz="3200" dirty="0"/>
              <a:t>   3.    Can spend </a:t>
            </a:r>
            <a:r>
              <a:rPr lang="en-US" sz="3200" dirty="0" smtClean="0"/>
              <a:t>time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</a:t>
            </a:r>
            <a:r>
              <a:rPr lang="en-US" sz="3200" dirty="0"/>
              <a:t>with family</a:t>
            </a:r>
          </a:p>
          <a:p>
            <a:pPr marL="0" indent="0">
              <a:buNone/>
            </a:pPr>
            <a:r>
              <a:rPr lang="en-US" sz="3200" dirty="0"/>
              <a:t>   4.    Fewer distractions </a:t>
            </a:r>
            <a:r>
              <a:rPr lang="en-US" sz="3200" dirty="0" smtClean="0"/>
              <a:t>                       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5.   Better food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200" dirty="0" smtClean="0"/>
              <a:t>** Ranked responses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Young Family using a Laptop during Breakfast Close up of a young family using a laptop in the morning , while the father is talking on the phone work from home family stock pictures, royalty-free photos &amp;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03" y="3752491"/>
            <a:ext cx="3380105" cy="237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nila traffic hi-res stock photography and images - Alam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03" y="1417638"/>
            <a:ext cx="3380105" cy="2334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75286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Preference for Work </a:t>
            </a:r>
            <a:br>
              <a:rPr lang="en-US" dirty="0" smtClean="0"/>
            </a:br>
            <a:r>
              <a:rPr lang="en-US" dirty="0" smtClean="0"/>
              <a:t>IN OFFICE/ ONSITE?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00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Top Five  Responses </a:t>
            </a:r>
            <a:r>
              <a:rPr lang="en-US" dirty="0" smtClean="0">
                <a:solidFill>
                  <a:srgbClr val="7030A0"/>
                </a:solidFill>
              </a:rPr>
              <a:t>**                   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/>
              <a:t> 1.    Sets </a:t>
            </a:r>
            <a:r>
              <a:rPr lang="en-US" dirty="0"/>
              <a:t>the work </a:t>
            </a:r>
            <a:r>
              <a:rPr lang="en-US" dirty="0" smtClean="0"/>
              <a:t>parameters</a:t>
            </a:r>
          </a:p>
          <a:p>
            <a:pPr marL="0" indent="0">
              <a:buNone/>
            </a:pPr>
            <a:r>
              <a:rPr lang="en-US" dirty="0" smtClean="0"/>
              <a:t>         (9:00 am-5:00 </a:t>
            </a:r>
            <a:r>
              <a:rPr lang="en-US" dirty="0" smtClean="0"/>
              <a:t>pm)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2.   Working </a:t>
            </a:r>
            <a:r>
              <a:rPr lang="en-US" dirty="0"/>
              <a:t>with people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3.   Socializing </a:t>
            </a:r>
            <a:r>
              <a:rPr lang="en-US" dirty="0"/>
              <a:t>with coworkers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clients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4. Lessen screen time during meetings</a:t>
            </a:r>
          </a:p>
          <a:p>
            <a:pPr marL="0" indent="0">
              <a:buNone/>
            </a:pPr>
            <a:r>
              <a:rPr lang="en-US" dirty="0" smtClean="0"/>
              <a:t> 5. More creative in a collegial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atmosphere/ More fun in person without </a:t>
            </a:r>
          </a:p>
          <a:p>
            <a:pPr marL="0" indent="0">
              <a:buNone/>
            </a:pPr>
            <a:r>
              <a:rPr lang="en-US" dirty="0" smtClean="0"/>
              <a:t>           the screen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** Ranked responses</a:t>
            </a: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64,553 Office Socializing Stock Photos, Pictures &amp; Royalty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85" y="1667952"/>
            <a:ext cx="3702618" cy="224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s Socializing In The Workplace Important For Team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6" y="3916391"/>
            <a:ext cx="2814097" cy="2019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4557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3 -  In </a:t>
            </a:r>
            <a:r>
              <a:rPr lang="en-US" dirty="0"/>
              <a:t>what work arrangement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b="1" dirty="0" smtClean="0"/>
              <a:t>employees</a:t>
            </a:r>
            <a:r>
              <a:rPr lang="en-US" dirty="0" smtClean="0"/>
              <a:t> more productive?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717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                                     Academe</a:t>
            </a:r>
          </a:p>
          <a:p>
            <a:pPr marL="0" indent="0">
              <a:buNone/>
            </a:pPr>
            <a:r>
              <a:rPr lang="en-US" sz="3200" dirty="0" smtClean="0"/>
              <a:t>                          Self-report            Manager’s Report</a:t>
            </a:r>
          </a:p>
          <a:p>
            <a:pPr marL="0" indent="0">
              <a:buNone/>
            </a:pPr>
            <a:r>
              <a:rPr lang="en-US" sz="3200" dirty="0" smtClean="0"/>
              <a:t>         WFH            </a:t>
            </a:r>
            <a:r>
              <a:rPr lang="en-US" sz="3200" dirty="0"/>
              <a:t>44.9%  </a:t>
            </a:r>
            <a:r>
              <a:rPr lang="en-US" sz="3200" dirty="0" smtClean="0"/>
              <a:t>                             39%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     ONSITE          79.6</a:t>
            </a:r>
            <a:r>
              <a:rPr lang="en-US" sz="3200" dirty="0"/>
              <a:t>% </a:t>
            </a:r>
            <a:r>
              <a:rPr lang="en-US" sz="3200" dirty="0" smtClean="0"/>
              <a:t>                              87%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                             </a:t>
            </a:r>
            <a:r>
              <a:rPr lang="en-US" sz="3200" b="1" dirty="0" smtClean="0">
                <a:solidFill>
                  <a:srgbClr val="7030A0"/>
                </a:solidFill>
              </a:rPr>
              <a:t>Government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    WFH           </a:t>
            </a:r>
            <a:r>
              <a:rPr lang="en-US" sz="3200" dirty="0">
                <a:solidFill>
                  <a:srgbClr val="7030A0"/>
                </a:solidFill>
              </a:rPr>
              <a:t>53.8 % </a:t>
            </a:r>
            <a:r>
              <a:rPr lang="en-US" sz="3200" dirty="0" smtClean="0">
                <a:solidFill>
                  <a:srgbClr val="7030A0"/>
                </a:solidFill>
              </a:rPr>
              <a:t>                               </a:t>
            </a:r>
            <a:r>
              <a:rPr lang="en-US" sz="3200" dirty="0">
                <a:solidFill>
                  <a:srgbClr val="7030A0"/>
                </a:solidFill>
              </a:rPr>
              <a:t>56%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         </a:t>
            </a:r>
            <a:r>
              <a:rPr lang="en-US" sz="3200" dirty="0" smtClean="0">
                <a:solidFill>
                  <a:srgbClr val="7030A0"/>
                </a:solidFill>
              </a:rPr>
              <a:t>ONSITE      </a:t>
            </a:r>
            <a:r>
              <a:rPr lang="en-US" sz="3200" dirty="0">
                <a:solidFill>
                  <a:srgbClr val="7030A0"/>
                </a:solidFill>
              </a:rPr>
              <a:t>75.5% </a:t>
            </a:r>
            <a:r>
              <a:rPr lang="en-US" sz="3200" dirty="0" smtClean="0">
                <a:solidFill>
                  <a:srgbClr val="7030A0"/>
                </a:solidFill>
              </a:rPr>
              <a:t>                                 </a:t>
            </a:r>
            <a:r>
              <a:rPr lang="en-US" sz="3200" dirty="0">
                <a:solidFill>
                  <a:srgbClr val="7030A0"/>
                </a:solidFill>
              </a:rPr>
              <a:t>80%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0718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Efficiency Measures</a:t>
            </a:r>
            <a:r>
              <a:rPr lang="en-US" dirty="0" smtClean="0"/>
              <a:t>: </a:t>
            </a:r>
            <a:r>
              <a:rPr lang="en-US" dirty="0" smtClean="0"/>
              <a:t>output </a:t>
            </a:r>
            <a:r>
              <a:rPr lang="en-US" dirty="0"/>
              <a:t>– input ratio</a:t>
            </a:r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en-US" dirty="0" smtClean="0"/>
              <a:t>Mixed </a:t>
            </a:r>
            <a:r>
              <a:rPr lang="en-US" dirty="0" smtClean="0"/>
              <a:t>results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Effectiveness measures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: based on organization objectives-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   Increase of productivity  among all the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organizations surveyed (100%)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during the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pandemic period (2020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– 2021)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compared to pre-pandemic period.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 descr="How to Increase Productivity - Productivi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80" y="4222631"/>
            <a:ext cx="2505974" cy="1841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55240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Factors negatively Affecting Productivity </a:t>
            </a:r>
            <a:br>
              <a:rPr lang="en-US" dirty="0" smtClean="0"/>
            </a:br>
            <a:r>
              <a:rPr lang="en-US" dirty="0" smtClean="0"/>
              <a:t>                                  at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Top Five</a:t>
            </a:r>
          </a:p>
          <a:p>
            <a:pPr marL="0" lvl="0" indent="0" algn="ctr">
              <a:buNone/>
            </a:pPr>
            <a:r>
              <a:rPr lang="en-US" sz="3200" dirty="0" smtClean="0"/>
              <a:t>Workplace </a:t>
            </a:r>
            <a:r>
              <a:rPr lang="en-US" sz="3200" dirty="0"/>
              <a:t>distractions</a:t>
            </a:r>
          </a:p>
          <a:p>
            <a:pPr marL="0" lvl="0" indent="0" algn="ctr">
              <a:buNone/>
            </a:pPr>
            <a:r>
              <a:rPr lang="en-US" sz="3200" dirty="0"/>
              <a:t>Poor management</a:t>
            </a:r>
          </a:p>
          <a:p>
            <a:pPr marL="0" lvl="0" indent="0" algn="ctr">
              <a:buNone/>
            </a:pPr>
            <a:r>
              <a:rPr lang="en-US" sz="3200" dirty="0"/>
              <a:t>No longer motivated by my work</a:t>
            </a:r>
          </a:p>
          <a:p>
            <a:pPr marL="0" lvl="0" indent="0" algn="ctr">
              <a:buNone/>
            </a:pPr>
            <a:r>
              <a:rPr lang="en-US" sz="3200" dirty="0"/>
              <a:t>Lack of defined goals in my work</a:t>
            </a:r>
          </a:p>
          <a:p>
            <a:pPr marL="0" indent="0" algn="ctr">
              <a:buNone/>
            </a:pPr>
            <a:r>
              <a:rPr lang="en-US" sz="3200" dirty="0" smtClean="0"/>
              <a:t>Organizational Changes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41,850 Working Dad Stock Photos, Pictures &amp; Royalty-Free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6" y="2165231"/>
            <a:ext cx="1843897" cy="1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taff\AppData\Local\Microsoft\Windows\INetCache\Content.MSO\4AA1EB30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16" y="1864144"/>
            <a:ext cx="1796449" cy="131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issing deadline bad time management work Vector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96" y="3407434"/>
            <a:ext cx="1546283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3 Things You're Getting Wrong About Organizational Chan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623758"/>
            <a:ext cx="2001327" cy="1684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21541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Contribution </a:t>
            </a:r>
            <a:r>
              <a:rPr lang="en-US" sz="3100" dirty="0"/>
              <a:t>of </a:t>
            </a:r>
            <a:r>
              <a:rPr lang="en-US" sz="3100" dirty="0" smtClean="0"/>
              <a:t>Behavior, Organization Factor</a:t>
            </a:r>
            <a:r>
              <a:rPr lang="en-US" sz="3100" b="1" dirty="0" smtClean="0"/>
              <a:t>s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&amp; Job Content </a:t>
            </a:r>
            <a:r>
              <a:rPr lang="en-US" sz="3100" dirty="0"/>
              <a:t>on Employee </a:t>
            </a:r>
            <a:r>
              <a:rPr lang="en-US" sz="3100" dirty="0" smtClean="0"/>
              <a:t>Productivity –</a:t>
            </a:r>
            <a:br>
              <a:rPr lang="en-US" sz="3100" dirty="0" smtClean="0"/>
            </a:br>
            <a:r>
              <a:rPr lang="en-US" sz="3100" b="1" dirty="0" smtClean="0"/>
              <a:t>Work From Home</a:t>
            </a:r>
            <a:br>
              <a:rPr lang="en-US" sz="3100" b="1" dirty="0" smtClean="0"/>
            </a:br>
            <a:r>
              <a:rPr lang="en-US" b="1" baseline="30000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3800" dirty="0"/>
              <a:t>          </a:t>
            </a:r>
            <a:r>
              <a:rPr lang="en-US" sz="9600" b="1" dirty="0">
                <a:solidFill>
                  <a:srgbClr val="7030A0"/>
                </a:solidFill>
              </a:rPr>
              <a:t>Work profile</a:t>
            </a:r>
            <a:r>
              <a:rPr lang="en-US" sz="9600" dirty="0">
                <a:solidFill>
                  <a:srgbClr val="7030A0"/>
                </a:solidFill>
              </a:rPr>
              <a:t>:   </a:t>
            </a:r>
            <a:r>
              <a:rPr lang="en-US" sz="9600" b="1" dirty="0"/>
              <a:t>R</a:t>
            </a:r>
            <a:r>
              <a:rPr lang="en-US" sz="9600" b="1" baseline="30000" dirty="0"/>
              <a:t>2</a:t>
            </a:r>
            <a:r>
              <a:rPr lang="en-US" sz="9600" b="1" dirty="0"/>
              <a:t> = </a:t>
            </a:r>
            <a:r>
              <a:rPr lang="en-US" sz="9600" b="1" dirty="0" smtClean="0"/>
              <a:t>.23</a:t>
            </a:r>
            <a:endParaRPr lang="en-US" sz="9600" u="sng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9600" dirty="0" smtClean="0"/>
              <a:t>            -    Work </a:t>
            </a:r>
            <a:r>
              <a:rPr lang="en-US" sz="9600" dirty="0"/>
              <a:t>Arrangement</a:t>
            </a:r>
          </a:p>
          <a:p>
            <a:pPr marL="0" lvl="0" indent="0">
              <a:buNone/>
            </a:pPr>
            <a:r>
              <a:rPr lang="en-US" sz="9600" dirty="0" smtClean="0"/>
              <a:t>            -    Job </a:t>
            </a:r>
            <a:r>
              <a:rPr lang="en-US" sz="9600" dirty="0"/>
              <a:t>Role</a:t>
            </a:r>
          </a:p>
          <a:p>
            <a:pPr marL="0" lvl="0" indent="0">
              <a:buNone/>
            </a:pPr>
            <a:r>
              <a:rPr lang="en-US" sz="9600" dirty="0" smtClean="0"/>
              <a:t>             -   Work </a:t>
            </a:r>
            <a:r>
              <a:rPr lang="en-US" sz="9600" dirty="0"/>
              <a:t>Arrangement Preference</a:t>
            </a:r>
          </a:p>
          <a:p>
            <a:pPr marL="0" lvl="0" indent="0">
              <a:buNone/>
            </a:pPr>
            <a:r>
              <a:rPr lang="en-US" sz="9600" dirty="0" smtClean="0"/>
              <a:t>             -   Hours </a:t>
            </a:r>
            <a:r>
              <a:rPr lang="en-US" sz="9600" dirty="0"/>
              <a:t>of Work per </a:t>
            </a:r>
            <a:r>
              <a:rPr lang="en-US" sz="9600" dirty="0" smtClean="0"/>
              <a:t>Week</a:t>
            </a:r>
          </a:p>
          <a:p>
            <a:pPr lvl="0"/>
            <a:endParaRPr lang="en-US" sz="9600" dirty="0"/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</a:t>
            </a:r>
            <a:r>
              <a:rPr lang="en-US" sz="9600" b="1" dirty="0" smtClean="0">
                <a:solidFill>
                  <a:srgbClr val="7030A0"/>
                </a:solidFill>
              </a:rPr>
              <a:t>Organizational </a:t>
            </a:r>
            <a:r>
              <a:rPr lang="en-US" sz="9600" b="1" dirty="0">
                <a:solidFill>
                  <a:srgbClr val="7030A0"/>
                </a:solidFill>
              </a:rPr>
              <a:t>Factors</a:t>
            </a:r>
            <a:r>
              <a:rPr lang="en-US" sz="9600" dirty="0">
                <a:solidFill>
                  <a:srgbClr val="7030A0"/>
                </a:solidFill>
              </a:rPr>
              <a:t> -  </a:t>
            </a:r>
            <a:r>
              <a:rPr lang="en-US" sz="9600" b="1" dirty="0">
                <a:solidFill>
                  <a:srgbClr val="7030A0"/>
                </a:solidFill>
              </a:rPr>
              <a:t>Work </a:t>
            </a:r>
            <a:r>
              <a:rPr lang="en-US" sz="9600" b="1" dirty="0" smtClean="0">
                <a:solidFill>
                  <a:srgbClr val="7030A0"/>
                </a:solidFill>
              </a:rPr>
              <a:t>Environment  </a:t>
            </a:r>
            <a:r>
              <a:rPr lang="en-US" sz="9600" b="1" dirty="0"/>
              <a:t>R</a:t>
            </a:r>
            <a:r>
              <a:rPr lang="en-US" sz="9600" b="1" baseline="30000" dirty="0"/>
              <a:t>2</a:t>
            </a:r>
            <a:r>
              <a:rPr lang="en-US" sz="9600" b="1" dirty="0"/>
              <a:t> = </a:t>
            </a:r>
            <a:r>
              <a:rPr lang="en-US" sz="9600" b="1" dirty="0" smtClean="0"/>
              <a:t>.32</a:t>
            </a:r>
            <a:endParaRPr lang="en-US" sz="96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9600" dirty="0" smtClean="0"/>
              <a:t>            -     Effectively </a:t>
            </a:r>
            <a:r>
              <a:rPr lang="en-US" sz="9600" dirty="0"/>
              <a:t>stay connected with my team </a:t>
            </a:r>
          </a:p>
          <a:p>
            <a:pPr marL="0" lvl="0" indent="0">
              <a:buNone/>
            </a:pPr>
            <a:r>
              <a:rPr lang="en-US" sz="9600" dirty="0" smtClean="0"/>
              <a:t>             -    Confident </a:t>
            </a:r>
            <a:r>
              <a:rPr lang="en-US" sz="9600" dirty="0"/>
              <a:t>working without my supervisor </a:t>
            </a:r>
          </a:p>
          <a:p>
            <a:pPr marL="0" lvl="0" indent="0">
              <a:buNone/>
            </a:pPr>
            <a:r>
              <a:rPr lang="en-US" sz="9600" dirty="0" smtClean="0"/>
              <a:t>             -    Work </a:t>
            </a:r>
            <a:r>
              <a:rPr lang="en-US" sz="9600" dirty="0"/>
              <a:t>space is safely accessible and  conveniently </a:t>
            </a:r>
            <a:endParaRPr lang="en-US" sz="9600" dirty="0" smtClean="0"/>
          </a:p>
          <a:p>
            <a:pPr marL="0" lv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                   located</a:t>
            </a:r>
          </a:p>
          <a:p>
            <a:pPr marL="0" lv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        -    Communication with and support for subordinates</a:t>
            </a:r>
            <a:endParaRPr lang="en-US" sz="9600" dirty="0"/>
          </a:p>
          <a:p>
            <a:pPr marL="0" indent="0">
              <a:buNone/>
            </a:pPr>
            <a:r>
              <a:rPr lang="en-US" sz="6000" dirty="0"/>
              <a:t>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9849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 of Behavior, Organization Factors, </a:t>
            </a:r>
            <a:r>
              <a:rPr lang="en-US" dirty="0" smtClean="0"/>
              <a:t> </a:t>
            </a:r>
            <a:r>
              <a:rPr lang="en-US" dirty="0"/>
              <a:t>Job </a:t>
            </a:r>
            <a:r>
              <a:rPr lang="en-US" dirty="0" smtClean="0"/>
              <a:t>Content, Demographic Profile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on Employee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     Work From Home, continued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</a:t>
            </a:r>
            <a:r>
              <a:rPr lang="en-US" b="1" dirty="0" smtClean="0">
                <a:solidFill>
                  <a:srgbClr val="7030A0"/>
                </a:solidFill>
              </a:rPr>
              <a:t>Job content       </a:t>
            </a:r>
            <a:r>
              <a:rPr lang="en-US" b="1" dirty="0"/>
              <a:t>R</a:t>
            </a:r>
            <a:r>
              <a:rPr lang="en-US" b="1" baseline="30000" dirty="0"/>
              <a:t>2</a:t>
            </a:r>
            <a:r>
              <a:rPr lang="en-US" b="1" dirty="0"/>
              <a:t> = </a:t>
            </a:r>
            <a:r>
              <a:rPr lang="en-US" b="1" dirty="0" smtClean="0"/>
              <a:t>.32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	 </a:t>
            </a:r>
            <a:r>
              <a:rPr lang="en-US" dirty="0" smtClean="0"/>
              <a:t>    -   Work </a:t>
            </a:r>
            <a:r>
              <a:rPr lang="en-US" dirty="0"/>
              <a:t>is </a:t>
            </a:r>
            <a:r>
              <a:rPr lang="en-US" dirty="0" smtClean="0"/>
              <a:t>meaningful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	     -   Role </a:t>
            </a:r>
            <a:r>
              <a:rPr lang="en-US" dirty="0"/>
              <a:t>clarity</a:t>
            </a:r>
          </a:p>
          <a:p>
            <a:pPr marL="0" lvl="0" indent="0">
              <a:buNone/>
            </a:pPr>
            <a:r>
              <a:rPr lang="en-US" dirty="0" smtClean="0"/>
              <a:t>                   -   Sufficient </a:t>
            </a:r>
            <a:r>
              <a:rPr lang="en-US" dirty="0"/>
              <a:t>opportunity for skill development</a:t>
            </a:r>
          </a:p>
          <a:p>
            <a:pPr marL="0" lvl="0" indent="0">
              <a:buNone/>
            </a:pPr>
            <a:r>
              <a:rPr lang="en-US" dirty="0" smtClean="0"/>
              <a:t>                   -   Autonomy </a:t>
            </a:r>
            <a:r>
              <a:rPr lang="en-US" dirty="0"/>
              <a:t>to complete my </a:t>
            </a:r>
            <a:r>
              <a:rPr lang="en-US" dirty="0" smtClean="0"/>
              <a:t>work</a:t>
            </a:r>
          </a:p>
          <a:p>
            <a:pPr lvl="0"/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</a:t>
            </a:r>
            <a:r>
              <a:rPr lang="en-US" b="1" dirty="0">
                <a:solidFill>
                  <a:srgbClr val="7030A0"/>
                </a:solidFill>
              </a:rPr>
              <a:t>Demographic </a:t>
            </a:r>
            <a:r>
              <a:rPr lang="en-US" b="1" dirty="0" smtClean="0">
                <a:solidFill>
                  <a:srgbClr val="7030A0"/>
                </a:solidFill>
              </a:rPr>
              <a:t>Profile       </a:t>
            </a:r>
            <a:r>
              <a:rPr lang="en-US" b="1" dirty="0"/>
              <a:t>R</a:t>
            </a:r>
            <a:r>
              <a:rPr lang="en-US" b="1" baseline="30000" dirty="0"/>
              <a:t>2</a:t>
            </a:r>
            <a:r>
              <a:rPr lang="en-US" b="1" dirty="0"/>
              <a:t> = </a:t>
            </a:r>
            <a:r>
              <a:rPr lang="en-US" b="1" dirty="0" smtClean="0"/>
              <a:t>.004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     -    </a:t>
            </a:r>
            <a:r>
              <a:rPr lang="en-US" dirty="0" smtClean="0"/>
              <a:t>Gender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6974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 of Behavior, Organization Factors, &amp; Job Content on </a:t>
            </a:r>
            <a:r>
              <a:rPr lang="en-US" dirty="0" smtClean="0"/>
              <a:t>Employee Productivity</a:t>
            </a:r>
            <a:br>
              <a:rPr lang="en-US" dirty="0" smtClean="0"/>
            </a:br>
            <a:r>
              <a:rPr lang="en-US" sz="3100" b="1" dirty="0" smtClean="0"/>
              <a:t>IN OFFICE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b="1" dirty="0" smtClean="0"/>
              <a:t>                     </a:t>
            </a:r>
            <a:r>
              <a:rPr lang="en-US" b="1" dirty="0" smtClean="0"/>
              <a:t>                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             </a:t>
            </a:r>
            <a:r>
              <a:rPr lang="en-US" sz="4400" b="1" dirty="0" smtClean="0">
                <a:solidFill>
                  <a:srgbClr val="7030A0"/>
                </a:solidFill>
              </a:rPr>
              <a:t>Work Profile        </a:t>
            </a:r>
            <a:r>
              <a:rPr lang="en-US" sz="4400" b="1" dirty="0"/>
              <a:t>R</a:t>
            </a:r>
            <a:r>
              <a:rPr lang="en-US" sz="4400" b="1" baseline="30000" dirty="0"/>
              <a:t>2</a:t>
            </a:r>
            <a:r>
              <a:rPr lang="en-US" sz="4400" b="1" dirty="0"/>
              <a:t> = .</a:t>
            </a:r>
            <a:r>
              <a:rPr lang="en-US" sz="4400" b="1" dirty="0" smtClean="0"/>
              <a:t>13</a:t>
            </a:r>
            <a:endParaRPr lang="en-US" sz="44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4400" dirty="0" smtClean="0"/>
              <a:t>                                                 -   Work </a:t>
            </a:r>
            <a:r>
              <a:rPr lang="en-US" sz="4400" dirty="0"/>
              <a:t>Arrangement</a:t>
            </a:r>
          </a:p>
          <a:p>
            <a:pPr marL="0" lvl="0" indent="0">
              <a:buNone/>
            </a:pPr>
            <a:r>
              <a:rPr lang="en-US" sz="4400" dirty="0" smtClean="0"/>
              <a:t>                                                  -   Work </a:t>
            </a:r>
            <a:r>
              <a:rPr lang="en-US" sz="4400" dirty="0"/>
              <a:t>Arrangement </a:t>
            </a:r>
            <a:r>
              <a:rPr lang="en-US" sz="4400" dirty="0" smtClean="0"/>
              <a:t>Preference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</a:rPr>
              <a:t>                                         Behavior </a:t>
            </a:r>
            <a:r>
              <a:rPr lang="en-US" sz="4400" b="1" dirty="0">
                <a:solidFill>
                  <a:srgbClr val="7030A0"/>
                </a:solidFill>
              </a:rPr>
              <a:t>Factors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4400" b="1" dirty="0"/>
              <a:t>R</a:t>
            </a:r>
            <a:r>
              <a:rPr lang="en-US" sz="4400" b="1" baseline="30000" dirty="0"/>
              <a:t>2</a:t>
            </a:r>
            <a:r>
              <a:rPr lang="en-US" sz="4400" b="1" dirty="0"/>
              <a:t> = </a:t>
            </a:r>
            <a:r>
              <a:rPr lang="en-US" sz="4400" b="1" dirty="0" smtClean="0"/>
              <a:t>.29</a:t>
            </a:r>
            <a:endParaRPr lang="en-US" sz="4400" dirty="0"/>
          </a:p>
          <a:p>
            <a:pPr marL="0" lvl="0" indent="0">
              <a:buNone/>
            </a:pPr>
            <a:r>
              <a:rPr lang="en-US" sz="4400" dirty="0" smtClean="0"/>
              <a:t>                                                -   </a:t>
            </a:r>
            <a:r>
              <a:rPr lang="en-US" sz="4400" dirty="0"/>
              <a:t>Motivation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b="1" dirty="0" smtClean="0"/>
              <a:t>                                           </a:t>
            </a:r>
            <a:r>
              <a:rPr lang="en-US" sz="4400" b="1" dirty="0">
                <a:solidFill>
                  <a:srgbClr val="7030A0"/>
                </a:solidFill>
              </a:rPr>
              <a:t>Job </a:t>
            </a:r>
            <a:r>
              <a:rPr lang="en-US" sz="4400" b="1" dirty="0" smtClean="0">
                <a:solidFill>
                  <a:srgbClr val="7030A0"/>
                </a:solidFill>
              </a:rPr>
              <a:t>Content     </a:t>
            </a:r>
            <a:r>
              <a:rPr lang="en-US" sz="4400" b="1" dirty="0"/>
              <a:t>R</a:t>
            </a:r>
            <a:r>
              <a:rPr lang="en-US" sz="4400" b="1" baseline="30000" dirty="0"/>
              <a:t>2</a:t>
            </a:r>
            <a:r>
              <a:rPr lang="en-US" sz="4400" b="1" dirty="0"/>
              <a:t> = </a:t>
            </a:r>
            <a:r>
              <a:rPr lang="en-US" sz="4400" b="1" dirty="0" smtClean="0"/>
              <a:t>.29</a:t>
            </a:r>
            <a:endParaRPr lang="en-US" sz="44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4400" dirty="0" smtClean="0"/>
              <a:t>                                               -     Work </a:t>
            </a:r>
            <a:r>
              <a:rPr lang="en-US" sz="4400" dirty="0"/>
              <a:t>is meaningful</a:t>
            </a:r>
          </a:p>
          <a:p>
            <a:pPr marL="0" lvl="0" indent="0">
              <a:buNone/>
            </a:pPr>
            <a:r>
              <a:rPr lang="en-US" sz="4400" dirty="0" smtClean="0"/>
              <a:t>                                               -     </a:t>
            </a:r>
            <a:r>
              <a:rPr lang="en-US" sz="4400" dirty="0"/>
              <a:t>Role clarity</a:t>
            </a:r>
          </a:p>
          <a:p>
            <a:pPr marL="0" lvl="0" indent="0">
              <a:buNone/>
            </a:pPr>
            <a:r>
              <a:rPr lang="en-US" sz="4400" dirty="0" smtClean="0"/>
              <a:t>                                               -     Sufficient </a:t>
            </a:r>
            <a:r>
              <a:rPr lang="en-US" sz="4400" dirty="0"/>
              <a:t>opportunity for skill </a:t>
            </a:r>
            <a:endParaRPr lang="en-US" sz="4400" dirty="0" smtClean="0"/>
          </a:p>
          <a:p>
            <a:pPr marL="0" lv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                                                development</a:t>
            </a:r>
          </a:p>
          <a:p>
            <a:pPr marL="0" lv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                                 -      Autonomy </a:t>
            </a:r>
            <a:r>
              <a:rPr lang="en-US" sz="4400" dirty="0"/>
              <a:t>to complete my work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8389611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time of the survey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69%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government workforce have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HYBRID work arrangement while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academe 97% of the employees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returned to their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offices. 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en-US" dirty="0"/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terms of preference, only HYBRID and IN OFFICE work arrangements were mostly selected by government and academe employees and managers as preferred work arrangements.  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8049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626079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Both academe and government respondents believe that employees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productive in IN OFFICE arrangement. 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noteworthy to consider, however, that more than majority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government employees and managers Indicated that WFH arrangement can also increase employee  productivity.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5616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sz="3600" dirty="0" smtClean="0"/>
              <a:t>Introduction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Research Objectives</a:t>
            </a:r>
            <a:r>
              <a:rPr lang="en-US" sz="3600" dirty="0"/>
              <a:t> </a:t>
            </a:r>
            <a:r>
              <a:rPr lang="en-US" sz="3600" dirty="0" smtClean="0"/>
              <a:t>&amp; Research Questions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Research Findings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Conclusion and Presentation of </a:t>
            </a:r>
            <a:r>
              <a:rPr lang="en-US" sz="3600" dirty="0" smtClean="0"/>
              <a:t>Model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Reflections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072837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organizational metrics collected, it is clear that effectiveness measures of productivity (e.g., performance evaluations and customer surveys) indicate an increase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 in WFH from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“1” (prior to COVID-19)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Year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“2” in the midst of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COVID-19, among 100% of participating organizations. 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5431716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   5.   Results of efficiency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measures (financial output: input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ratios) showed  mixed results. 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were several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organizations that experienced increase in productivity from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“1” to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“2” while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a few had 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a decrease in </a:t>
            </a:r>
            <a:r>
              <a:rPr lang="en-US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 or no change in productivity.  </a:t>
            </a:r>
          </a:p>
          <a:p>
            <a:pPr>
              <a:lnSpc>
                <a:spcPct val="170000"/>
              </a:lnSpc>
            </a:pPr>
            <a:endParaRPr lang="en-U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273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series of regression analyses indicate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that employee work profile, work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environment and job content are factors that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significantly influence employee productivity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for those who are working from home.  </a:t>
            </a:r>
            <a:endParaRPr lang="en-US" sz="3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153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dirty="0"/>
              <a:t>Demographic profile did not have any significant impact on productivity whether the work was performed WFH or IN OFFICE.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employees working ONSITE, motivation and job content were the only two factors found to influence their productivity with a fairly moderate ability to explain variations in productivity.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8779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FE0D-7DD9-9220-7AA4-E73DBEAD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701E-1604-F7D5-9AD1-64882C33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“COVID-19 quickly shifted work dynamics. Not only did it debunk most of the myths about working remotely, it actually increased productivity to unexpected levels.”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– </a:t>
            </a:r>
            <a:r>
              <a:rPr lang="en-US" b="1" dirty="0" err="1"/>
              <a:t>Brinkinshaw</a:t>
            </a:r>
            <a:r>
              <a:rPr lang="en-US" b="1" dirty="0"/>
              <a:t>, HBR,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976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91E6-6011-6105-4AC5-3C686CB2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8865-306B-4C99-73F1-C1CAB1F6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Academe - Strong Majorities prefer In-Office Work </a:t>
            </a:r>
          </a:p>
          <a:p>
            <a:r>
              <a:rPr lang="en-US" dirty="0"/>
              <a:t>Gov’t – Strong Majorities prefer Hybrid Work</a:t>
            </a:r>
          </a:p>
          <a:p>
            <a:r>
              <a:rPr lang="en-US" dirty="0"/>
              <a:t>Few respondents prefer WFH</a:t>
            </a:r>
          </a:p>
          <a:p>
            <a:endParaRPr lang="en-US" dirty="0"/>
          </a:p>
          <a:p>
            <a:r>
              <a:rPr lang="en-US" dirty="0"/>
              <a:t>In both Academe &amp; Gov’t, strong majorities felt they were most productive In-Office while bare majorities felt WFH was most productive</a:t>
            </a:r>
          </a:p>
          <a:p>
            <a:endParaRPr lang="en-US" dirty="0"/>
          </a:p>
          <a:p>
            <a:r>
              <a:rPr lang="en-US" dirty="0"/>
              <a:t>Productivity (Effectiveness) increased during WFH in the pandemic.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69947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91E6-6011-6105-4AC5-3C686CB2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8865-306B-4C99-73F1-C1CAB1F6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Organizational factors, Work Profile, Behavioral factors (Motivation), &amp; Job Content all had moderate or strongly significant relationships with Productivity in both WFH and In-Office work.</a:t>
            </a:r>
          </a:p>
          <a:p>
            <a:endParaRPr lang="en-US" dirty="0"/>
          </a:p>
          <a:p>
            <a:r>
              <a:rPr lang="en-US" dirty="0"/>
              <a:t>Academe – With a substantial minority of respondents preferring Hybrid work arrangements and a majority indicating better productivity in WFH, a concerted effort to examine which, if any, hybrid work arrangement for selected employees would be prudent. </a:t>
            </a:r>
          </a:p>
          <a:p>
            <a:endParaRPr lang="en-US" dirty="0"/>
          </a:p>
          <a:p>
            <a:r>
              <a:rPr lang="en-US" dirty="0"/>
              <a:t>Government – With large majorities preferring Hybrid work and a majority indicating better productivity in WFH, a concerted effort to examine which, if any, hybrid work arrangement for selected employees would be prudent.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9431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33F3-51A1-BEDA-F9FD-BB2029AC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37"/>
            <a:ext cx="8229600" cy="1143000"/>
          </a:xfrm>
        </p:spPr>
        <p:txBody>
          <a:bodyPr/>
          <a:lstStyle/>
          <a:p>
            <a:r>
              <a:rPr lang="en-US" dirty="0"/>
              <a:t>Work Arrangement Model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FD3141-616E-5301-1016-43A34B4BAE47}"/>
              </a:ext>
            </a:extLst>
          </p:cNvPr>
          <p:cNvGraphicFramePr/>
          <p:nvPr/>
        </p:nvGraphicFramePr>
        <p:xfrm>
          <a:off x="1" y="2170443"/>
          <a:ext cx="3717890" cy="330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A6AF22-8645-7A85-49F4-F9EE342E69E6}"/>
              </a:ext>
            </a:extLst>
          </p:cNvPr>
          <p:cNvSpPr txBox="1"/>
          <p:nvPr/>
        </p:nvSpPr>
        <p:spPr>
          <a:xfrm>
            <a:off x="3587262" y="2170443"/>
            <a:ext cx="5406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 LEVEL: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the Org function 100% Remote?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yes, is productivity compromised? Y/N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what degree? (</a:t>
            </a:r>
            <a:r>
              <a:rPr lang="en-US" u="sng" dirty="0"/>
              <a:t>&gt;10%)</a:t>
            </a:r>
            <a:r>
              <a:rPr lang="en-US" dirty="0"/>
              <a:t>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which depts/functions? 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no, what depts/functions cannot work 100% remote?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what extent is this possible to overcome? (&gt;50%) _______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capital/material/time investment would it take to overcome? </a:t>
            </a:r>
            <a:r>
              <a:rPr lang="en-US" u="sng" dirty="0"/>
              <a:t>(</a:t>
            </a:r>
            <a:r>
              <a:rPr lang="en-US" u="sng" dirty="0" err="1"/>
              <a:t>Php</a:t>
            </a:r>
            <a:r>
              <a:rPr lang="en-US" u="sng" dirty="0"/>
              <a:t> 5M – 6 </a:t>
            </a:r>
            <a:r>
              <a:rPr lang="en-US" u="sng" dirty="0" err="1"/>
              <a:t>mo</a:t>
            </a:r>
            <a:r>
              <a:rPr lang="en-US" u="sng" dirty="0"/>
              <a:t>) </a:t>
            </a:r>
            <a:r>
              <a:rPr lang="en-US" dirty="0"/>
              <a:t>________</a:t>
            </a:r>
          </a:p>
        </p:txBody>
      </p:sp>
    </p:spTree>
    <p:extLst>
      <p:ext uri="{BB962C8B-B14F-4D97-AF65-F5344CB8AC3E}">
        <p14:creationId xmlns:p14="http://schemas.microsoft.com/office/powerpoint/2010/main" val="36142636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33F3-51A1-BEDA-F9FD-BB2029AC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42"/>
            <a:ext cx="8229600" cy="1143000"/>
          </a:xfrm>
        </p:spPr>
        <p:txBody>
          <a:bodyPr/>
          <a:lstStyle/>
          <a:p>
            <a:r>
              <a:rPr lang="en-US" dirty="0"/>
              <a:t>Work Arrangement Model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FD3141-616E-5301-1016-43A34B4BAE47}"/>
              </a:ext>
            </a:extLst>
          </p:cNvPr>
          <p:cNvGraphicFramePr/>
          <p:nvPr/>
        </p:nvGraphicFramePr>
        <p:xfrm>
          <a:off x="0" y="2029768"/>
          <a:ext cx="3748035" cy="344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A6AF22-8645-7A85-49F4-F9EE342E69E6}"/>
              </a:ext>
            </a:extLst>
          </p:cNvPr>
          <p:cNvSpPr txBox="1"/>
          <p:nvPr/>
        </p:nvSpPr>
        <p:spPr>
          <a:xfrm>
            <a:off x="3748035" y="2029768"/>
            <a:ext cx="57476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DEPT LEVEL: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this dept operate 100% remote?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yes, what facets of work are more productive in-office? </a:t>
            </a:r>
            <a:r>
              <a:rPr lang="en-US" u="sng" dirty="0"/>
              <a:t>(meetings)</a:t>
            </a:r>
            <a:r>
              <a:rPr lang="en-US" dirty="0"/>
              <a:t>_____________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those be made as or more productive remotely as they are in-office?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no, what facets can be done remotely? </a:t>
            </a:r>
            <a:r>
              <a:rPr lang="en-US" u="sng" dirty="0"/>
              <a:t>(</a:t>
            </a:r>
            <a:r>
              <a:rPr lang="en-US" u="sng" dirty="0" err="1"/>
              <a:t>asynch</a:t>
            </a:r>
            <a:r>
              <a:rPr lang="en-US" u="sng" dirty="0"/>
              <a:t> /email) </a:t>
            </a:r>
            <a:r>
              <a:rPr lang="en-US" dirty="0"/>
              <a:t>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those be made as or more productive remotely as they are in-office?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percentage of the dept personnel would be negatively affected by 100% remote work? (~20%)______</a:t>
            </a:r>
          </a:p>
        </p:txBody>
      </p:sp>
    </p:spTree>
    <p:extLst>
      <p:ext uri="{BB962C8B-B14F-4D97-AF65-F5344CB8AC3E}">
        <p14:creationId xmlns:p14="http://schemas.microsoft.com/office/powerpoint/2010/main" val="170746827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33F3-51A1-BEDA-F9FD-BB2029AC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928"/>
            <a:ext cx="8229600" cy="1143000"/>
          </a:xfrm>
        </p:spPr>
        <p:txBody>
          <a:bodyPr/>
          <a:lstStyle/>
          <a:p>
            <a:r>
              <a:rPr lang="en-US" dirty="0"/>
              <a:t>Work Arrangement Model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FD3141-616E-5301-1016-43A34B4BAE47}"/>
              </a:ext>
            </a:extLst>
          </p:cNvPr>
          <p:cNvGraphicFramePr/>
          <p:nvPr/>
        </p:nvGraphicFramePr>
        <p:xfrm>
          <a:off x="0" y="1969477"/>
          <a:ext cx="3838470" cy="350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A6AF22-8645-7A85-49F4-F9EE342E69E6}"/>
              </a:ext>
            </a:extLst>
          </p:cNvPr>
          <p:cNvSpPr txBox="1"/>
          <p:nvPr/>
        </p:nvSpPr>
        <p:spPr>
          <a:xfrm>
            <a:off x="3748035" y="2441222"/>
            <a:ext cx="5747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 LEVEL: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this team operate 100% remote?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yes, what facets of work are more productive in-office? </a:t>
            </a:r>
            <a:r>
              <a:rPr lang="en-US" u="sng" dirty="0"/>
              <a:t>(meetings)</a:t>
            </a:r>
            <a:r>
              <a:rPr lang="en-US" dirty="0"/>
              <a:t>_____________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those be made as or more productive remotely as they are in-office?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no, what facets can be done remotely? </a:t>
            </a:r>
            <a:r>
              <a:rPr lang="en-US" u="sng" dirty="0"/>
              <a:t>(</a:t>
            </a:r>
            <a:r>
              <a:rPr lang="en-US" u="sng" dirty="0" err="1"/>
              <a:t>asynch</a:t>
            </a:r>
            <a:r>
              <a:rPr lang="en-US" u="sng" dirty="0"/>
              <a:t> /email) </a:t>
            </a:r>
            <a:r>
              <a:rPr lang="en-US" dirty="0"/>
              <a:t>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those be made as or more productive remotely as they are in-office? Y/N</a:t>
            </a:r>
          </a:p>
        </p:txBody>
      </p:sp>
    </p:spTree>
    <p:extLst>
      <p:ext uri="{BB962C8B-B14F-4D97-AF65-F5344CB8AC3E}">
        <p14:creationId xmlns:p14="http://schemas.microsoft.com/office/powerpoint/2010/main" val="25404370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results in research on Productivity and Work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Covid -19 QUICKLY SHIFTED WORK DYNAMICS. Not only did it debunk most of the myths about working remotely, it actually increased productivity to unexpected levels”. (Brinkinshaw, HBR, 2021).  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Monteiro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et.al.’s  study of Portuguese firms of all sizes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found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that the average productivity effect of allowing remote work is significantly negative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(2019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201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33F3-51A1-BEDA-F9FD-BB2029AC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160"/>
            <a:ext cx="8229600" cy="1143000"/>
          </a:xfrm>
        </p:spPr>
        <p:txBody>
          <a:bodyPr/>
          <a:lstStyle/>
          <a:p>
            <a:r>
              <a:rPr lang="en-US" dirty="0"/>
              <a:t>Work Arrangement Model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FD3141-616E-5301-1016-43A34B4BAE47}"/>
              </a:ext>
            </a:extLst>
          </p:cNvPr>
          <p:cNvGraphicFramePr/>
          <p:nvPr/>
        </p:nvGraphicFramePr>
        <p:xfrm>
          <a:off x="0" y="1969477"/>
          <a:ext cx="3838470" cy="350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A6AF22-8645-7A85-49F4-F9EE342E69E6}"/>
              </a:ext>
            </a:extLst>
          </p:cNvPr>
          <p:cNvSpPr txBox="1"/>
          <p:nvPr/>
        </p:nvSpPr>
        <p:spPr>
          <a:xfrm>
            <a:off x="3748035" y="2350787"/>
            <a:ext cx="5747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LEVEL: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work 100% remote?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yes, what facets of work are more productive for you in-office? </a:t>
            </a:r>
            <a:r>
              <a:rPr lang="en-US" u="sng" dirty="0"/>
              <a:t>(meetings)</a:t>
            </a:r>
            <a:r>
              <a:rPr lang="en-US" dirty="0"/>
              <a:t>_____________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those be made as or more productive remotely as they are in-office? Y/N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no, what facets can be done remotely? </a:t>
            </a:r>
            <a:r>
              <a:rPr lang="en-US" u="sng" dirty="0"/>
              <a:t>(</a:t>
            </a:r>
            <a:r>
              <a:rPr lang="en-US" u="sng" dirty="0" err="1"/>
              <a:t>asynch</a:t>
            </a:r>
            <a:r>
              <a:rPr lang="en-US" u="sng" dirty="0"/>
              <a:t> /email) </a:t>
            </a:r>
            <a:r>
              <a:rPr lang="en-US" dirty="0"/>
              <a:t>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those be made as or more productive remotely as they are in-office? Y/N</a:t>
            </a:r>
          </a:p>
        </p:txBody>
      </p:sp>
    </p:spTree>
    <p:extLst>
      <p:ext uri="{BB962C8B-B14F-4D97-AF65-F5344CB8AC3E}">
        <p14:creationId xmlns:p14="http://schemas.microsoft.com/office/powerpoint/2010/main" val="1299999178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284F-EC1D-6915-128D-50C223CF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apply this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15A5-E858-0561-767A-23220050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Flip your assumptions/conventional wisdom. Start from the position that remote work is the </a:t>
            </a:r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/>
              <a:t>productive</a:t>
            </a:r>
            <a:r>
              <a:rPr lang="en-US" dirty="0"/>
              <a:t> work arrangement.</a:t>
            </a:r>
          </a:p>
          <a:p>
            <a:pPr marL="457200" indent="-457200">
              <a:buAutoNum type="arabicPeriod"/>
            </a:pPr>
            <a:r>
              <a:rPr lang="en-US" dirty="0"/>
              <a:t>Answer the questions starting at the Org Level and working down to the Individual.</a:t>
            </a:r>
          </a:p>
          <a:p>
            <a:pPr marL="457200" indent="-457200">
              <a:buAutoNum type="arabicPeriod"/>
            </a:pPr>
            <a:r>
              <a:rPr lang="en-US" dirty="0"/>
              <a:t>Upon completion, critically examine the roadblocks preventing remote work. </a:t>
            </a:r>
          </a:p>
          <a:p>
            <a:pPr marL="457200" indent="-457200">
              <a:buAutoNum type="arabicPeriod"/>
            </a:pPr>
            <a:r>
              <a:rPr lang="en-US" dirty="0"/>
              <a:t>Based on the outputs of this model, select between the Five Hybrid Work Models of </a:t>
            </a:r>
            <a:r>
              <a:rPr lang="en-US" dirty="0" err="1"/>
              <a:t>Razzetti</a:t>
            </a:r>
            <a:r>
              <a:rPr lang="en-US" dirty="0"/>
              <a:t> for best org fit.</a:t>
            </a:r>
          </a:p>
        </p:txBody>
      </p:sp>
    </p:spTree>
    <p:extLst>
      <p:ext uri="{BB962C8B-B14F-4D97-AF65-F5344CB8AC3E}">
        <p14:creationId xmlns:p14="http://schemas.microsoft.com/office/powerpoint/2010/main" val="83220003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06655E-4714-5178-1338-6282CBFD4C4D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1F4A3-9709-BF18-C90E-EACF204918CA}"/>
              </a:ext>
            </a:extLst>
          </p:cNvPr>
          <p:cNvCxnSpPr>
            <a:cxnSpLocks/>
          </p:cNvCxnSpPr>
          <p:nvPr/>
        </p:nvCxnSpPr>
        <p:spPr>
          <a:xfrm>
            <a:off x="1251284" y="3422984"/>
            <a:ext cx="66534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51F841-005C-987A-A4C9-3D32BF923698}"/>
              </a:ext>
            </a:extLst>
          </p:cNvPr>
          <p:cNvCxnSpPr/>
          <p:nvPr/>
        </p:nvCxnSpPr>
        <p:spPr>
          <a:xfrm>
            <a:off x="4572000" y="902368"/>
            <a:ext cx="0" cy="5041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B72B64-FAB2-9D22-DC4C-9FDD6B0FED7C}"/>
              </a:ext>
            </a:extLst>
          </p:cNvPr>
          <p:cNvSpPr txBox="1"/>
          <p:nvPr/>
        </p:nvSpPr>
        <p:spPr>
          <a:xfrm>
            <a:off x="3678165" y="5450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OFFICE-CENTRIC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37353-3D51-FDD5-7503-2B9752BDF1B9}"/>
              </a:ext>
            </a:extLst>
          </p:cNvPr>
          <p:cNvSpPr txBox="1"/>
          <p:nvPr/>
        </p:nvSpPr>
        <p:spPr>
          <a:xfrm>
            <a:off x="3678165" y="5931568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DIGITAL-CENTRIC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6225F-0A0E-1758-7887-21667644A721}"/>
              </a:ext>
            </a:extLst>
          </p:cNvPr>
          <p:cNvSpPr txBox="1"/>
          <p:nvPr/>
        </p:nvSpPr>
        <p:spPr>
          <a:xfrm>
            <a:off x="7767319" y="3099818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SINGLE</a:t>
            </a:r>
          </a:p>
          <a:p>
            <a:pPr algn="ctr"/>
            <a:r>
              <a:rPr lang="en-US" dirty="0"/>
              <a:t>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722E93-BC96-131C-BB04-E757013661A4}"/>
              </a:ext>
            </a:extLst>
          </p:cNvPr>
          <p:cNvSpPr txBox="1"/>
          <p:nvPr/>
        </p:nvSpPr>
        <p:spPr>
          <a:xfrm>
            <a:off x="-1627416" y="3104146"/>
            <a:ext cx="4584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FLEX PER</a:t>
            </a:r>
          </a:p>
          <a:p>
            <a:pPr algn="ctr"/>
            <a:r>
              <a:rPr lang="en-US" dirty="0"/>
              <a:t> 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FD92E7-DDE4-D82B-716C-0B79CE434E82}"/>
              </a:ext>
            </a:extLst>
          </p:cNvPr>
          <p:cNvSpPr txBox="1"/>
          <p:nvPr/>
        </p:nvSpPr>
        <p:spPr>
          <a:xfrm>
            <a:off x="1999820" y="113211"/>
            <a:ext cx="524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FIVE HYBRID WORK MODELS - </a:t>
            </a:r>
            <a:r>
              <a:rPr lang="en-US" sz="2400" dirty="0" err="1"/>
              <a:t>Razzetti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051957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FCD6-7C2F-9BB0-3864-CF2D54D7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Face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90E1-0A84-5E8A-B068-2AFD32A67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hlinkClick r:id="rId2" tooltip="https://www.barrons.com/articles/ive-been-studying-work-from-home-for-years-heres-whats-coming-5164133082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“Working from home is here to stay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with hybrid arrangements fast becoming the dominant strain… By 2022, the typical firm will have everyone in the office three days a week, typically Tuesday to Thursday, and working from home Monday and Friday.”</a:t>
            </a:r>
          </a:p>
          <a:p>
            <a:r>
              <a:rPr lang="en-US" b="1" dirty="0">
                <a:solidFill>
                  <a:srgbClr val="333333"/>
                </a:solidFill>
                <a:latin typeface="Georgia" panose="02040502050405020303" pitchFamily="18" charset="0"/>
              </a:rPr>
              <a:t>10% of US workforce to be 100% Remote</a:t>
            </a:r>
          </a:p>
          <a:p>
            <a:r>
              <a:rPr lang="en-US" b="1" dirty="0">
                <a:solidFill>
                  <a:srgbClr val="333333"/>
                </a:solidFill>
                <a:latin typeface="Georgia" panose="02040502050405020303" pitchFamily="18" charset="0"/>
              </a:rPr>
              <a:t>40% to be Hybrid (3 Day/week in office)</a:t>
            </a:r>
          </a:p>
          <a:p>
            <a:r>
              <a:rPr lang="en-US" b="1" dirty="0">
                <a:solidFill>
                  <a:srgbClr val="333333"/>
                </a:solidFill>
                <a:latin typeface="Georgia" panose="02040502050405020303" pitchFamily="18" charset="0"/>
              </a:rPr>
              <a:t>50% to remain Onsite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C385F-282D-E512-7B3D-21B94252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573" y="4617338"/>
            <a:ext cx="1714500" cy="1714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997BA-8E98-9371-1E9F-DD1E62D72A1C}"/>
              </a:ext>
            </a:extLst>
          </p:cNvPr>
          <p:cNvSpPr txBox="1"/>
          <p:nvPr/>
        </p:nvSpPr>
        <p:spPr>
          <a:xfrm>
            <a:off x="6163352" y="4994031"/>
            <a:ext cx="2523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Nicholas Bloom</a:t>
            </a:r>
          </a:p>
          <a:p>
            <a:r>
              <a:rPr lang="en-US" dirty="0"/>
              <a:t>Professor of Economics </a:t>
            </a:r>
          </a:p>
          <a:p>
            <a:r>
              <a:rPr lang="en-US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314660488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Reflections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      </a:t>
            </a:r>
          </a:p>
          <a:p>
            <a:pPr marL="233363" indent="-233363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It </a:t>
            </a:r>
            <a:r>
              <a:rPr lang="en-US" sz="3200" dirty="0"/>
              <a:t>is clear  from the study that some form </a:t>
            </a:r>
            <a:r>
              <a:rPr lang="en-US" sz="3200" dirty="0" smtClean="0"/>
              <a:t>  of </a:t>
            </a:r>
            <a:r>
              <a:rPr lang="en-US" sz="3200" dirty="0"/>
              <a:t>Hybrid work arrangement or some combination of </a:t>
            </a:r>
            <a:r>
              <a:rPr lang="en-US" sz="3200" dirty="0" smtClean="0"/>
              <a:t>WFH and </a:t>
            </a:r>
            <a:r>
              <a:rPr lang="en-US" sz="3200" dirty="0"/>
              <a:t>IN Office </a:t>
            </a:r>
            <a:r>
              <a:rPr lang="en-US" sz="3200" dirty="0" smtClean="0"/>
              <a:t>arrangement </a:t>
            </a:r>
            <a:r>
              <a:rPr lang="en-US" sz="3200" dirty="0"/>
              <a:t>is not only preferred but is potentially the work structure that could possibly create higher levels of employee productivity.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2267988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   If </a:t>
            </a:r>
            <a:r>
              <a:rPr lang="en-US" sz="2800" dirty="0"/>
              <a:t>we were to decide to change the Work arrangement in our organization, based on the series of questions </a:t>
            </a:r>
            <a:r>
              <a:rPr lang="en-US" sz="2800" dirty="0" smtClean="0"/>
              <a:t>presented earlier </a:t>
            </a:r>
            <a:r>
              <a:rPr lang="en-US" sz="2800" dirty="0"/>
              <a:t>in the Work Arrangement Model:</a:t>
            </a:r>
          </a:p>
          <a:p>
            <a:pPr marL="0" indent="0">
              <a:buNone/>
            </a:pPr>
            <a:r>
              <a:rPr lang="en-US" sz="2800" dirty="0"/>
              <a:t>    </a:t>
            </a:r>
          </a:p>
          <a:p>
            <a:pPr marL="0" indent="0">
              <a:buNone/>
            </a:pPr>
            <a:r>
              <a:rPr lang="en-US" sz="2800" dirty="0" smtClean="0"/>
              <a:t>      We </a:t>
            </a:r>
            <a:r>
              <a:rPr lang="en-US" sz="2800" dirty="0"/>
              <a:t>have to determine that we are ready for change</a:t>
            </a:r>
            <a:r>
              <a:rPr lang="en-US" sz="2800" dirty="0" smtClean="0"/>
              <a:t>.  </a:t>
            </a:r>
            <a:r>
              <a:rPr lang="en-US" sz="2800" dirty="0"/>
              <a:t>Some questions to reflect </a:t>
            </a:r>
            <a:r>
              <a:rPr lang="en-US" sz="2800" dirty="0" smtClean="0"/>
              <a:t>on are: </a:t>
            </a:r>
            <a:endParaRPr lang="en-US" sz="2800" dirty="0"/>
          </a:p>
          <a:p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     Will </a:t>
            </a:r>
            <a:r>
              <a:rPr lang="en-US" sz="2800" dirty="0"/>
              <a:t>change compromise productivity?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91162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/>
              <a:t>  What </a:t>
            </a:r>
            <a:r>
              <a:rPr lang="en-US" sz="2800" dirty="0"/>
              <a:t>Factors  contribute to Productivity in </a:t>
            </a:r>
            <a:r>
              <a:rPr lang="en-US" sz="2800" dirty="0" smtClean="0"/>
              <a:t>WFH                and IN </a:t>
            </a:r>
            <a:r>
              <a:rPr lang="en-US" sz="2800" dirty="0"/>
              <a:t>Office settings in our specific organization</a:t>
            </a:r>
            <a:r>
              <a:rPr lang="en-US" sz="2800" dirty="0" smtClean="0"/>
              <a:t>?</a:t>
            </a:r>
          </a:p>
          <a:p>
            <a:pPr marL="0" lvl="0" indent="0">
              <a:buNone/>
            </a:pPr>
            <a:endParaRPr lang="en-US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/>
              <a:t>  What could affect </a:t>
            </a:r>
            <a:r>
              <a:rPr lang="en-US" sz="2800" dirty="0"/>
              <a:t>productivity negatively?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/>
              <a:t>   What </a:t>
            </a:r>
            <a:r>
              <a:rPr lang="en-US" sz="2800" dirty="0"/>
              <a:t>functions are performed more </a:t>
            </a:r>
            <a:r>
              <a:rPr lang="en-US" sz="2800" dirty="0" smtClean="0"/>
              <a:t>effectively</a:t>
            </a:r>
          </a:p>
          <a:p>
            <a:pPr marL="0" lv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/>
              <a:t>and efficiently in </a:t>
            </a:r>
            <a:r>
              <a:rPr lang="en-US" sz="2800" dirty="0" smtClean="0"/>
              <a:t>ONSITE/IN </a:t>
            </a:r>
            <a:r>
              <a:rPr lang="en-US" sz="2800" dirty="0"/>
              <a:t>OFFICE </a:t>
            </a:r>
            <a:r>
              <a:rPr lang="en-US" sz="2800" dirty="0" smtClean="0"/>
              <a:t> or </a:t>
            </a:r>
            <a:r>
              <a:rPr lang="en-US" sz="2800" dirty="0"/>
              <a:t>WFH?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898856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/>
              <a:t>   Do </a:t>
            </a:r>
            <a:r>
              <a:rPr lang="en-US" sz="2800" dirty="0"/>
              <a:t>we have the </a:t>
            </a:r>
            <a:r>
              <a:rPr lang="en-US" sz="2800" dirty="0" smtClean="0"/>
              <a:t>mechanism </a:t>
            </a:r>
            <a:r>
              <a:rPr lang="en-US" sz="2800" dirty="0"/>
              <a:t>and resources to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          support </a:t>
            </a:r>
            <a:r>
              <a:rPr lang="en-US" sz="2800" dirty="0"/>
              <a:t>the required change?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/>
              <a:t>   Is </a:t>
            </a:r>
            <a:r>
              <a:rPr lang="en-US" sz="2800" dirty="0"/>
              <a:t>our organization capable of change – change </a:t>
            </a:r>
            <a:r>
              <a:rPr lang="en-US" sz="2800" dirty="0" smtClean="0"/>
              <a:t>in</a:t>
            </a:r>
          </a:p>
          <a:p>
            <a:pPr marL="0" lv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mindset;  culture </a:t>
            </a:r>
            <a:r>
              <a:rPr lang="en-US" sz="2800" dirty="0"/>
              <a:t>change? 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7030A0"/>
                </a:solidFill>
              </a:rPr>
              <a:t>Different </a:t>
            </a:r>
            <a:r>
              <a:rPr lang="en-US" sz="2800" b="1" dirty="0">
                <a:solidFill>
                  <a:srgbClr val="7030A0"/>
                </a:solidFill>
              </a:rPr>
              <a:t>work arrangement structures create different employee and management </a:t>
            </a:r>
            <a:r>
              <a:rPr lang="en-US" sz="2800" b="1" dirty="0" smtClean="0">
                <a:solidFill>
                  <a:srgbClr val="7030A0"/>
                </a:solidFill>
              </a:rPr>
              <a:t>expectations.</a:t>
            </a: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47313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    </a:t>
            </a:r>
            <a:r>
              <a:rPr lang="en-US" sz="2800" b="1" dirty="0" smtClean="0">
                <a:solidFill>
                  <a:srgbClr val="7030A0"/>
                </a:solidFill>
              </a:rPr>
              <a:t>Different </a:t>
            </a:r>
            <a:r>
              <a:rPr lang="en-US" sz="2800" b="1" dirty="0">
                <a:solidFill>
                  <a:srgbClr val="7030A0"/>
                </a:solidFill>
              </a:rPr>
              <a:t>structures require different mindsets, different behaviors, and different leadership styles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en-US" sz="2800" b="1" dirty="0" smtClean="0"/>
              <a:t>               Making a choice </a:t>
            </a:r>
            <a:r>
              <a:rPr lang="en-US" sz="2800" b="1" dirty="0"/>
              <a:t>almost </a:t>
            </a:r>
            <a:r>
              <a:rPr lang="en-US" sz="2800" b="1" dirty="0" smtClean="0"/>
              <a:t>requires</a:t>
            </a:r>
          </a:p>
          <a:p>
            <a:pPr marL="0" indent="0" algn="ctr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a great deal of 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assessment</a:t>
            </a:r>
            <a:r>
              <a:rPr lang="en-US" sz="2800" b="1" dirty="0"/>
              <a:t>, experimentation and time to implement.</a:t>
            </a:r>
          </a:p>
        </p:txBody>
      </p:sp>
    </p:spTree>
    <p:extLst>
      <p:ext uri="{BB962C8B-B14F-4D97-AF65-F5344CB8AC3E}">
        <p14:creationId xmlns:p14="http://schemas.microsoft.com/office/powerpoint/2010/main" val="4108904095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 &amp; 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087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1666702"/>
            <a:ext cx="8229600" cy="4525962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Although 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studies today show that WFH has the potential to improve productivity and economic as well social indicators, </a:t>
            </a: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 of research on its impact are still mixed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3361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39999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oman in white long sleeve shirt and blue denim shorts sitting on bed using tablet compute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86" y="508156"/>
            <a:ext cx="2430318" cy="2008042"/>
          </a:xfrm>
          <a:prstGeom prst="rect">
            <a:avLst/>
          </a:prstGeom>
          <a:noFill/>
          <a:extLst/>
        </p:spPr>
      </p:pic>
      <p:pic>
        <p:nvPicPr>
          <p:cNvPr id="7" name="Picture 6" descr="https://media.istockphoto.com/id/1356070782/photo/businessman-and-businesswoman-smiling-looking-at-phone.jpg?b=1&amp;s=170667a&amp;w=0&amp;k=20&amp;c=Q23eYcZXlxf8Ak86yN1zEeem94h0DRZGcS0iRUCfZ4o=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04" y="508156"/>
            <a:ext cx="2396115" cy="202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haring opinions. stock ph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41" y="2534441"/>
            <a:ext cx="2653406" cy="1695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18263" y="4738254"/>
            <a:ext cx="3631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Chancery Cursive" panose="020B7200000000000000" pitchFamily="34" charset="0"/>
              </a:rPr>
              <a:t>Thank you!</a:t>
            </a:r>
            <a:endParaRPr lang="en-US" sz="6000" b="1" dirty="0">
              <a:latin typeface="Chancery Cursiv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889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8887"/>
          </a:xfrm>
        </p:spPr>
        <p:txBody>
          <a:bodyPr>
            <a:noAutofit/>
          </a:bodyPr>
          <a:lstStyle/>
          <a:p>
            <a:r>
              <a:rPr lang="en-US" sz="2800" b="1" dirty="0"/>
              <a:t>The Impact of Work-from-Home (</a:t>
            </a:r>
            <a:r>
              <a:rPr lang="en-US" sz="2800" b="1" dirty="0" smtClean="0"/>
              <a:t>WFH) </a:t>
            </a:r>
            <a:r>
              <a:rPr lang="en-US" sz="2800" b="1" dirty="0"/>
              <a:t>and Face-to-Face </a:t>
            </a:r>
            <a:r>
              <a:rPr lang="en-US" sz="2800" b="1" dirty="0" smtClean="0"/>
              <a:t> </a:t>
            </a:r>
            <a:r>
              <a:rPr lang="en-US" sz="2800" b="1" dirty="0"/>
              <a:t>Work on Employee Productivity: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A</a:t>
            </a:r>
            <a:r>
              <a:rPr lang="en-US" sz="2800" b="1" dirty="0" smtClean="0"/>
              <a:t> </a:t>
            </a:r>
            <a:r>
              <a:rPr lang="en-US" sz="2800" b="1" dirty="0"/>
              <a:t>Model for Post-Pandemic Productivity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 smtClean="0"/>
              <a:t>                       </a:t>
            </a:r>
            <a:r>
              <a:rPr lang="en-US" sz="3200" b="1" dirty="0" smtClean="0">
                <a:solidFill>
                  <a:srgbClr val="7030A0"/>
                </a:solidFill>
              </a:rPr>
              <a:t>RESEARCH OBJECTIVES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1.  Present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a comprehensive survey of the influence of work arrangements on employee productivity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3200" dirty="0" smtClean="0"/>
              <a:t>2.  Identify </a:t>
            </a:r>
            <a:r>
              <a:rPr lang="en-US" sz="3200" dirty="0"/>
              <a:t>contemporary key performance indicators (KPIs) that organizations </a:t>
            </a:r>
            <a:r>
              <a:rPr lang="en-US" sz="3200" dirty="0" smtClean="0"/>
              <a:t>use </a:t>
            </a:r>
            <a:r>
              <a:rPr lang="en-US" sz="3200" dirty="0"/>
              <a:t>to measure workplace employee </a:t>
            </a:r>
            <a:r>
              <a:rPr lang="en-US" sz="3200" dirty="0" smtClean="0"/>
              <a:t>productivity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36030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Objectives</a:t>
            </a:r>
            <a:r>
              <a:rPr lang="en-US" dirty="0" smtClean="0"/>
              <a:t>, </a:t>
            </a:r>
            <a:r>
              <a:rPr lang="en-US" sz="2400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3.   Determine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if employees are more productive while they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Work-from-Home</a:t>
            </a:r>
            <a:endParaRPr lang="en-US" sz="3600" dirty="0" smtClean="0"/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endParaRPr lang="en-US" sz="3600" dirty="0" smtClean="0"/>
          </a:p>
          <a:p>
            <a:pPr marL="0" lvl="0" indent="0">
              <a:buNone/>
            </a:pPr>
            <a:r>
              <a:rPr lang="en-US" sz="3600" dirty="0" smtClean="0"/>
              <a:t>      or ONSITE in their office.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 descr="Free Woman using laptop and drinking beverage in bed Stock Pho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76" y="2395575"/>
            <a:ext cx="2504953" cy="142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taff\AppData\Local\Microsoft\Windows\INetCache\Content.MSO\274B7F52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3" y="4437507"/>
            <a:ext cx="3114137" cy="159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41,850 Working Dad Stock Photos, Pictures &amp; Royalty-Fre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85" y="2359057"/>
            <a:ext cx="3115234" cy="155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taff\AppData\Local\Microsoft\Windows\INetCache\Content.MSO\4AA1EB30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97" y="4437507"/>
            <a:ext cx="3624773" cy="199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3595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 smtClean="0"/>
              <a:t>4.  Compare </a:t>
            </a:r>
            <a:r>
              <a:rPr lang="en-US" sz="3200" dirty="0"/>
              <a:t>the tasks employees perform more productively while Working from Home and </a:t>
            </a:r>
            <a:r>
              <a:rPr lang="en-US" sz="3200" dirty="0" smtClean="0"/>
              <a:t>tasks </a:t>
            </a:r>
            <a:r>
              <a:rPr lang="en-US" sz="3200" dirty="0"/>
              <a:t>they perform more productively when they work </a:t>
            </a:r>
            <a:r>
              <a:rPr lang="en-US" sz="3200" dirty="0" smtClean="0"/>
              <a:t>IN OFFICE/ONSITE.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925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Objectives</a:t>
            </a:r>
            <a:r>
              <a:rPr lang="en-US" dirty="0" smtClean="0"/>
              <a:t>, </a:t>
            </a:r>
            <a:r>
              <a:rPr lang="en-US" sz="2400" dirty="0" smtClean="0"/>
              <a:t>continued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417638"/>
            <a:ext cx="8229600" cy="48034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600" dirty="0" smtClean="0"/>
          </a:p>
          <a:p>
            <a:pPr marL="0" lvl="0" indent="0">
              <a:buNone/>
            </a:pPr>
            <a:r>
              <a:rPr lang="en-US" sz="3600" dirty="0" smtClean="0"/>
              <a:t>5.  Develop </a:t>
            </a:r>
            <a:r>
              <a:rPr lang="en-US" sz="3600" dirty="0"/>
              <a:t>a framework that could be useful in identifying the work arrangement structure to enhance employee </a:t>
            </a:r>
            <a:r>
              <a:rPr lang="en-US" sz="3600" dirty="0" smtClean="0"/>
              <a:t>productivity.</a:t>
            </a:r>
            <a:endParaRPr lang="en-US" sz="3600" dirty="0"/>
          </a:p>
          <a:p>
            <a:pPr marL="0" indent="0">
              <a:buNone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132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eme1">
  <a:themeElements>
    <a:clrScheme name="Custom 1">
      <a:dk1>
        <a:srgbClr val="901829"/>
      </a:dk1>
      <a:lt1>
        <a:srgbClr val="FFFFFF"/>
      </a:lt1>
      <a:dk2>
        <a:srgbClr val="901829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Waveform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9DCA1CB-9B16-4988-8F1D-EFC5316433A1}" vid="{CA1B49E9-C8CB-48A7-BE4A-C58D9FC4C3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3776</TotalTime>
  <Words>2570</Words>
  <Application>Microsoft Office PowerPoint</Application>
  <PresentationFormat>On-screen Show (4:3)</PresentationFormat>
  <Paragraphs>397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Candara</vt:lpstr>
      <vt:lpstr>Chancery Cursive</vt:lpstr>
      <vt:lpstr>Georgia</vt:lpstr>
      <vt:lpstr>Times New Roman</vt:lpstr>
      <vt:lpstr>Wingdings</vt:lpstr>
      <vt:lpstr>Theme1</vt:lpstr>
      <vt:lpstr>PowerPoint Presentation</vt:lpstr>
      <vt:lpstr>    What Work Arrangements are Best for Productivity:  Work from Home, Hybrid, or Onsite/In Office?                   </vt:lpstr>
      <vt:lpstr>Outline</vt:lpstr>
      <vt:lpstr>Mixed results in research on Productivity and Work Arrangements</vt:lpstr>
      <vt:lpstr>PowerPoint Presentation</vt:lpstr>
      <vt:lpstr>The Impact of Work-from-Home (WFH) and Face-to-Face  Work on Employee Productivity: A Model for Post-Pandemic Productivity</vt:lpstr>
      <vt:lpstr>Research Objectives, continued</vt:lpstr>
      <vt:lpstr>PowerPoint Presentation</vt:lpstr>
      <vt:lpstr>Research Objectives, continued</vt:lpstr>
      <vt:lpstr>Research Questions</vt:lpstr>
      <vt:lpstr>Research Questions</vt:lpstr>
      <vt:lpstr>Conceptual Framework</vt:lpstr>
      <vt:lpstr> Definition of Terms </vt:lpstr>
      <vt:lpstr>Definition of Terms</vt:lpstr>
      <vt:lpstr>Definition of Terms</vt:lpstr>
      <vt:lpstr>Methodology</vt:lpstr>
      <vt:lpstr>PowerPoint Presentation</vt:lpstr>
      <vt:lpstr>Table 1  - Current Work Arrangement</vt:lpstr>
      <vt:lpstr>Table 2 -  Work Arrangement Preference</vt:lpstr>
      <vt:lpstr>Why Preference for Work From Home? </vt:lpstr>
      <vt:lpstr>Why Preference for Work  IN OFFICE/ ONSITE?</vt:lpstr>
      <vt:lpstr>Table 3 -  In what work arrangement  are employees more productive?</vt:lpstr>
      <vt:lpstr>Organizational Metrics</vt:lpstr>
      <vt:lpstr>   Factors negatively Affecting Productivity                                    at Work?</vt:lpstr>
      <vt:lpstr> Contribution of Behavior, Organization Factors,  &amp; Job Content on Employee Productivity – Work From Home  </vt:lpstr>
      <vt:lpstr>Contribution of Behavior, Organization Factors,  Job Content, Demographic Profile  on Employee Productivity</vt:lpstr>
      <vt:lpstr>Contribution of Behavior, Organization Factors, &amp; Job Content on Employee Productivity IN OFFICE</vt:lpstr>
      <vt:lpstr>Summary of Findings</vt:lpstr>
      <vt:lpstr>Summary of Findings</vt:lpstr>
      <vt:lpstr>PowerPoint Presentation</vt:lpstr>
      <vt:lpstr>Summary of Findings</vt:lpstr>
      <vt:lpstr>Summary of Findings</vt:lpstr>
      <vt:lpstr>Summary of Findings</vt:lpstr>
      <vt:lpstr>Conclusions</vt:lpstr>
      <vt:lpstr>Conclusions</vt:lpstr>
      <vt:lpstr>Conclusions</vt:lpstr>
      <vt:lpstr>Work Arrangement Model </vt:lpstr>
      <vt:lpstr>Work Arrangement Model </vt:lpstr>
      <vt:lpstr>Work Arrangement Model </vt:lpstr>
      <vt:lpstr>Work Arrangement Model </vt:lpstr>
      <vt:lpstr>How can you apply this model?</vt:lpstr>
      <vt:lpstr>PowerPoint Presentation</vt:lpstr>
      <vt:lpstr>The Changing Face of Work</vt:lpstr>
      <vt:lpstr>Reflections</vt:lpstr>
      <vt:lpstr>Reflections</vt:lpstr>
      <vt:lpstr>Reflections</vt:lpstr>
      <vt:lpstr>Reflections</vt:lpstr>
      <vt:lpstr>Reflections</vt:lpstr>
      <vt:lpstr>Q  &amp; 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Halili</dc:creator>
  <cp:lastModifiedBy>mdiamante@southville.edu.phMelva</cp:lastModifiedBy>
  <cp:revision>203</cp:revision>
  <cp:lastPrinted>2022-11-10T02:55:57Z</cp:lastPrinted>
  <dcterms:created xsi:type="dcterms:W3CDTF">2020-02-27T02:49:10Z</dcterms:created>
  <dcterms:modified xsi:type="dcterms:W3CDTF">2022-12-21T06:00:57Z</dcterms:modified>
</cp:coreProperties>
</file>